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theme/theme2.xml" ContentType="application/vnd.openxmlformats-officedocument.them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notesSlides/notesSlide13.xml" ContentType="application/vnd.openxmlformats-officedocument.presentationml.notesSlide+xml"/>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2" name="Shape 232"/>
          <p:cNvSpPr/>
          <p:nvPr>
            <p:ph type="sldImg"/>
          </p:nvPr>
        </p:nvSpPr>
        <p:spPr>
          <a:xfrm>
            <a:off x="1143000" y="685800"/>
            <a:ext cx="4572000" cy="3429000"/>
          </a:xfrm>
          <a:prstGeom prst="rect">
            <a:avLst/>
          </a:prstGeom>
        </p:spPr>
        <p:txBody>
          <a:bodyPr/>
          <a:lstStyle/>
          <a:p>
            <a:pPr/>
          </a:p>
        </p:txBody>
      </p:sp>
      <p:sp>
        <p:nvSpPr>
          <p:cNvPr id="233" name="Shape 2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defTabSz="914400">
              <a:lnSpc>
                <a:spcPct val="100000"/>
              </a:lnSpc>
              <a:defRPr sz="1500">
                <a:latin typeface="Calibri"/>
                <a:ea typeface="Calibri"/>
                <a:cs typeface="Calibri"/>
                <a:sym typeface="Calibri"/>
              </a:defRPr>
            </a:pPr>
            <a:r>
              <a:t>A couple of weeks ago, one of my colleagues sent me this article about physicists, and I was intrigued. You see there were these two teams of physicists who were both studying what happens to water when you freeze it. Its actually quite interesting; everyone knows that water freezes at 0 degrees celsius, but that's not really true. Water will freeze at 0 degrees if there are impurities in the water, like dust or dirt. Ice crystals will form around them. But if you remove all of the impurities, you can chill water to -20 degrees, maybe -40 degrees celsius without it turning into ice. When you do this, something interesting happens to the water —- maybe. We don't really know because its a bit hard to observe, but you can run computer models on it. And that's what these two groups of scientists did. One group was from Berkeley, and the other was from Princeton. They both used the same computer models for water, and they both used monte carlo simulations to see what would happen as water was supercooled. But one group found something extra-ordinary: that supercooled water can reform into a new type of liquid …sometimes… before it becomes ice. However, the other group found something hum-drum: supercooled water doesn't do anything special, it just turns to ice.</a:t>
            </a:r>
          </a:p>
          <a:p>
            <a:pPr defTabSz="914400">
              <a:lnSpc>
                <a:spcPct val="100000"/>
              </a:lnSpc>
              <a:defRPr sz="1500">
                <a:latin typeface="Calibri"/>
                <a:ea typeface="Calibri"/>
                <a:cs typeface="Calibri"/>
                <a:sym typeface="Calibri"/>
              </a:defRPr>
            </a:pPr>
          </a:p>
          <a:p>
            <a:pPr defTabSz="914400">
              <a:lnSpc>
                <a:spcPct val="100000"/>
              </a:lnSpc>
              <a:defRPr sz="1500">
                <a:latin typeface="Calibri"/>
                <a:ea typeface="Calibri"/>
                <a:cs typeface="Calibri"/>
                <a:sym typeface="Calibri"/>
              </a:defRPr>
            </a:pPr>
            <a:r>
              <a:t>Who was right? At first the teams tried to work together to get to the bottom of things, but soon they were locked in an outright feud that lasted for seven years. The feud came to an end last month when one of the teams—through pleading, threatening, and appealing to a higher authority (in this case the journal Nature) got access to …what after seven years? The other team's code. And what did they find? A bug: water really might do something unusual, the simulation that said otherwise used bad code.</a:t>
            </a:r>
          </a:p>
          <a:p>
            <a:pPr defTabSz="914400">
              <a:lnSpc>
                <a:spcPct val="100000"/>
              </a:lnSpc>
              <a:defRPr sz="1500">
                <a:latin typeface="Calibri"/>
                <a:ea typeface="Calibri"/>
                <a:cs typeface="Calibri"/>
                <a:sym typeface="Calibri"/>
              </a:defRPr>
            </a:pPr>
          </a:p>
          <a:p>
            <a:pPr defTabSz="914400">
              <a:lnSpc>
                <a:spcPct val="100000"/>
              </a:lnSpc>
              <a:defRPr sz="1500">
                <a:latin typeface="Calibri"/>
                <a:ea typeface="Calibri"/>
                <a:cs typeface="Calibri"/>
                <a:sym typeface="Calibri"/>
              </a:defRPr>
            </a:pPr>
            <a:r>
              <a:t>I like this story because it shows that code matters—and if you are doing science, your code can be as important as your conclusions.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for everyone on the planet…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a:p>
        </p:txBody>
      </p:sp>
      <p:sp>
        <p:nvSpPr>
          <p:cNvPr id="742" name="Shape 742"/>
          <p:cNvSpPr/>
          <p:nvPr>
            <p:ph type="body" sz="quarter" idx="1"/>
          </p:nvPr>
        </p:nvSpPr>
        <p:spPr>
          <a:prstGeom prst="rect">
            <a:avLst/>
          </a:prstGeom>
        </p:spPr>
        <p:txBody>
          <a:bodyPr/>
          <a:lstStyle/>
          <a:p>
            <a:pPr/>
            <a:r>
              <a:t>from Starbucks.</a:t>
            </a:r>
          </a:p>
          <a:p>
            <a:pPr/>
          </a:p>
          <a:p>
            <a:pPr/>
            <a:r>
              <a:t>Or thought of another way, with $28 billion dollars we could buy everyone in this room…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a:p>
        </p:txBody>
      </p:sp>
      <p:sp>
        <p:nvSpPr>
          <p:cNvPr id="746" name="Shape 746"/>
          <p:cNvSpPr/>
          <p:nvPr>
            <p:ph type="body" sz="quarter" idx="1"/>
          </p:nvPr>
        </p:nvSpPr>
        <p:spPr>
          <a:prstGeom prst="rect">
            <a:avLst/>
          </a:prstGeom>
        </p:spPr>
        <p:txBody>
          <a:bodyPr/>
          <a:lstStyle/>
          <a:p>
            <a:pPr/>
            <a:r>
              <a:t>their own private island in the bahamas (assuming supplies last). And that is just the money wasted in one year. And only the money wasted in the United States. And it only applies to irreducible research in biomedicine. Unfortunately, all signs suggest that irreproducibility is a problem that affects all branches of science.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defTabSz="914400">
              <a:lnSpc>
                <a:spcPct val="100000"/>
              </a:lnSpc>
              <a:defRPr sz="2100">
                <a:latin typeface="Calibri"/>
                <a:ea typeface="Calibri"/>
                <a:cs typeface="Calibri"/>
                <a:sym typeface="Calibri"/>
              </a:defRPr>
            </a:pPr>
            <a:r>
              <a:t>That's the message of a book that I helped write this summer. Here's the book, it's called R Markdown: the Definitive Guide. R Markdown is a free R package that lets you run your analysis and generate your report from the same file. To understand R Markdown, think of an R script and a Microsoft Word Document having a baby, and then imagine that baby on steroids—really </a:t>
            </a:r>
            <a:r>
              <a:rPr i="1"/>
              <a:t>good</a:t>
            </a:r>
            <a:r>
              <a:t> steroids.</a:t>
            </a:r>
          </a:p>
          <a:p>
            <a:pPr defTabSz="914400">
              <a:lnSpc>
                <a:spcPct val="100000"/>
              </a:lnSpc>
              <a:defRPr sz="2100">
                <a:latin typeface="Calibri"/>
                <a:ea typeface="Calibri"/>
                <a:cs typeface="Calibri"/>
                <a:sym typeface="Calibri"/>
              </a:defRPr>
            </a:pPr>
          </a:p>
          <a:p>
            <a:pPr defTabSz="914400">
              <a:lnSpc>
                <a:spcPct val="100000"/>
              </a:lnSpc>
              <a:defRPr sz="2100">
                <a:latin typeface="Calibri"/>
                <a:ea typeface="Calibri"/>
                <a:cs typeface="Calibri"/>
                <a:sym typeface="Calibri"/>
              </a:defRPr>
            </a:pPr>
            <a:r>
              <a:t>There are two things about this book that I'm very proud of.</a:t>
            </a:r>
          </a:p>
          <a:p>
            <a:pPr defTabSz="914400">
              <a:lnSpc>
                <a:spcPct val="100000"/>
              </a:lnSpc>
              <a:defRPr sz="2100">
                <a:latin typeface="Calibri"/>
                <a:ea typeface="Calibri"/>
                <a:cs typeface="Calibri"/>
                <a:sym typeface="Calibri"/>
              </a:defRPr>
            </a:pPr>
          </a:p>
          <a:p>
            <a:pPr defTabSz="914400">
              <a:lnSpc>
                <a:spcPct val="100000"/>
              </a:lnSpc>
              <a:defRPr>
                <a:latin typeface="Calibri"/>
                <a:ea typeface="Calibri"/>
                <a:cs typeface="Calibri"/>
                <a:sym typeface="Calibri"/>
              </a:defRPr>
            </a:pPr>
            <a:r>
              <a:t>First, the entire book is available for free online at this address. </a:t>
            </a:r>
          </a:p>
          <a:p>
            <a:pPr defTabSz="914400">
              <a:lnSpc>
                <a:spcPct val="100000"/>
              </a:lnSpc>
              <a:defRPr>
                <a:latin typeface="Calibri"/>
                <a:ea typeface="Calibri"/>
                <a:cs typeface="Calibri"/>
                <a:sym typeface="Calibri"/>
              </a:defRPr>
            </a:pPr>
          </a:p>
          <a:p>
            <a:pPr defTabSz="914400">
              <a:lnSpc>
                <a:spcPct val="100000"/>
              </a:lnSpc>
              <a:defRPr>
                <a:latin typeface="Calibri"/>
                <a:ea typeface="Calibri"/>
                <a:cs typeface="Calibri"/>
                <a:sym typeface="Calibri"/>
              </a:defRPr>
            </a:pPr>
            <a:r>
              <a:t>Second, we made the hard copy of the book as cheap as possible. After we finished writing it, Yihui proposed an interesting idea to JJ and I. Basically, he had talked the publisher into reducing the price of the book by the amount they would normally pay us for a royalty. The only catch is that we would have to give up the royalty.</a:t>
            </a:r>
          </a:p>
          <a:p>
            <a:pPr defTabSz="914400">
              <a:lnSpc>
                <a:spcPct val="100000"/>
              </a:lnSpc>
              <a:defRPr>
                <a:latin typeface="Calibri"/>
                <a:ea typeface="Calibri"/>
                <a:cs typeface="Calibri"/>
                <a:sym typeface="Calibri"/>
              </a:defRPr>
            </a:pPr>
          </a:p>
          <a:p>
            <a:pPr defTabSz="914400">
              <a:lnSpc>
                <a:spcPct val="100000"/>
              </a:lnSpc>
              <a:defRPr>
                <a:latin typeface="Calibri"/>
                <a:ea typeface="Calibri"/>
                <a:cs typeface="Calibri"/>
                <a:sym typeface="Calibri"/>
              </a:defRPr>
            </a:pPr>
            <a:r>
              <a:t>I can promise you that books are hard to write, and they do make money—even if you put them online for free, so it might seem odd, but we all agreed to forgo a royalty.</a:t>
            </a:r>
          </a:p>
          <a:p>
            <a:pPr defTabSz="914400">
              <a:lnSpc>
                <a:spcPct val="100000"/>
              </a:lnSpc>
              <a:defRPr>
                <a:latin typeface="Calibri"/>
                <a:ea typeface="Calibri"/>
                <a:cs typeface="Calibri"/>
                <a:sym typeface="Calibri"/>
              </a:defRPr>
            </a:pPr>
          </a:p>
          <a:p>
            <a:pPr defTabSz="914400">
              <a:lnSpc>
                <a:spcPct val="100000"/>
              </a:lnSpc>
              <a:defRPr>
                <a:latin typeface="Calibri"/>
                <a:ea typeface="Calibri"/>
                <a:cs typeface="Calibri"/>
                <a:sym typeface="Calibri"/>
              </a:defRPr>
            </a:pPr>
            <a:r>
              <a:t>Why? Because we think R Markdown will solve the reproducibility crisis. If you haven't realized it yet, the reproducibility crisis is the one dark cloud in the bright future of data science. And its a darker cloud than you may think.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Amgen had recreated 53 landmark studies. Landmark is Amgen's term, but by that I mean that the studies were influential and that other studies had relied upon them.</a:t>
            </a:r>
          </a:p>
          <a:p>
            <a:pPr/>
          </a:p>
          <a:p>
            <a:pPr/>
            <a:r>
              <a:t>Of these, Amgen was only able to replicate the results of…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six of the fifty three studies. And let me define what I mean by replicable. A study's results are replicable if you get them again when you repeat the study. This is a basic requirement for sound research: a study's conclusions are unlikely to be true if you get different results when you redo the study. Now look at how bad this is. In scientific terms, this means that the other studies may as well be wrong—in fact they probably are wrong. And yet they were all published in peer review journals and went unchallenged in academia.</a:t>
            </a:r>
          </a:p>
          <a:p>
            <a:pPr/>
          </a:p>
          <a:p>
            <a:pPr/>
            <a:r>
              <a:t>In response to this announcement, Bayer Pharmaceuticals confirmed that they could only replicate about 25% of the studies that they reproduce. Since then, the issue has been studied in depth and our best estimate is that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For example, a review of 100 important psychology studies found that only 36% of them had replicable results.</a:t>
            </a:r>
          </a:p>
          <a:p>
            <a:pPr/>
          </a:p>
          <a:p>
            <a:pPr/>
            <a:r>
              <a:t>Nosek et al. (2015). Estimating the reproducibility of psychological science. Science, 349 (6251).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A survey of 59 influential economics articles by the federal reserve board revealed that only 29 of the studies had results that could be replicated.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hape 603"/>
          <p:cNvSpPr/>
          <p:nvPr>
            <p:ph type="sldImg"/>
          </p:nvPr>
        </p:nvSpPr>
        <p:spPr>
          <a:prstGeom prst="rect">
            <a:avLst/>
          </a:prstGeom>
        </p:spPr>
        <p:txBody>
          <a:bodyPr/>
          <a:lstStyle/>
          <a:p>
            <a:pPr/>
          </a:p>
        </p:txBody>
      </p:sp>
      <p:sp>
        <p:nvSpPr>
          <p:cNvPr id="604" name="Shape 604"/>
          <p:cNvSpPr/>
          <p:nvPr>
            <p:ph type="body" sz="quarter" idx="1"/>
          </p:nvPr>
        </p:nvSpPr>
        <p:spPr>
          <a:prstGeom prst="rect">
            <a:avLst/>
          </a:prstGeom>
        </p:spPr>
        <p:txBody>
          <a:bodyPr/>
          <a:lstStyle/>
          <a:p>
            <a:pPr/>
            <a:r>
              <a:t>I flipped a coin 21 times and carefully documented the results. 12 of the 21 flips came up heads. Now after the previous slides, you're probably suspicious, but let me reassure you: these results are more or less replicable.</a:t>
            </a:r>
          </a:p>
          <a:p>
            <a:pPr/>
          </a:p>
          <a:p>
            <a:pPr/>
            <a:r>
              <a:t>All kidding aside, do you see what this means? Take the best research from the best scientific journals and ask yourself, "Should you believe the results?" Well, you might flip a coin to decide.</a:t>
            </a:r>
          </a:p>
          <a:p>
            <a:pPr/>
          </a:p>
          <a:p>
            <a:pPr/>
            <a:r>
              <a:t>And the public is catching on. Here are a couple of headlines that have appeared in the mainstream press.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Shape 637"/>
          <p:cNvSpPr/>
          <p:nvPr>
            <p:ph type="sldImg"/>
          </p:nvPr>
        </p:nvSpPr>
        <p:spPr>
          <a:prstGeom prst="rect">
            <a:avLst/>
          </a:prstGeom>
        </p:spPr>
        <p:txBody>
          <a:bodyPr/>
          <a:lstStyle/>
          <a:p>
            <a:pPr/>
          </a:p>
        </p:txBody>
      </p:sp>
      <p:sp>
        <p:nvSpPr>
          <p:cNvPr id="638" name="Shape 638"/>
          <p:cNvSpPr/>
          <p:nvPr>
            <p:ph type="body" sz="quarter" idx="1"/>
          </p:nvPr>
        </p:nvSpPr>
        <p:spPr>
          <a:prstGeom prst="rect">
            <a:avLst/>
          </a:prstGeom>
        </p:spPr>
        <p:txBody>
          <a:bodyPr/>
          <a:lstStyle/>
          <a:p>
            <a:pPr/>
            <a:r>
              <a:t>I flipped a coin 21 times and carefully documented the results. 12 of the 21 flips came up heads. Now after the previous slides, you're probably suspicious, but let me reassure you: these results are more or less replicable.</a:t>
            </a:r>
          </a:p>
          <a:p>
            <a:pPr/>
          </a:p>
          <a:p>
            <a:pPr/>
            <a:r>
              <a:t>All kidding aside, do you see what this means? Take the best research from the best scientific journals and ask yourself, "Should you believe the results?" Well, you might as well flip a coin to decide.</a:t>
            </a:r>
          </a:p>
          <a:p>
            <a:pPr/>
          </a:p>
          <a:p>
            <a:pPr/>
            <a:r>
              <a:t>And the public is catching on. Here are a couple of headlines that have appeared in the mainstream press.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Shape 676"/>
          <p:cNvSpPr/>
          <p:nvPr>
            <p:ph type="sldImg"/>
          </p:nvPr>
        </p:nvSpPr>
        <p:spPr>
          <a:prstGeom prst="rect">
            <a:avLst/>
          </a:prstGeom>
        </p:spPr>
        <p:txBody>
          <a:bodyPr/>
          <a:lstStyle/>
          <a:p>
            <a:pPr/>
          </a:p>
        </p:txBody>
      </p:sp>
      <p:sp>
        <p:nvSpPr>
          <p:cNvPr id="677" name="Shape 677"/>
          <p:cNvSpPr/>
          <p:nvPr>
            <p:ph type="body" sz="quarter" idx="1"/>
          </p:nvPr>
        </p:nvSpPr>
        <p:spPr>
          <a:prstGeom prst="rect">
            <a:avLst/>
          </a:prstGeom>
        </p:spPr>
        <p:txBody>
          <a:bodyPr/>
          <a:lstStyle/>
          <a:p>
            <a:pPr/>
            <a:r>
              <a:t>And we can expect more headlines to come, which means that the replication crisis is a looming credibility crisis for anyone who does science.</a:t>
            </a:r>
          </a:p>
          <a:p>
            <a:pPr/>
          </a:p>
          <a:p>
            <a:pPr/>
            <a:r>
              <a:t>And all of this is particularly relevant to you, as this last headline suggests. In some ways the Pharmaceutical Industry is the first hero of the crisis—they sounded the alarm. But in other ways the pharmaceutical industry is the first victim. We have good estimates of how much money is wasted in pharmaceutical industry on irreproducible research.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We estimate that $28 billion dollars is wasted each year in the United States on irreplicable biomedical research.</a:t>
            </a:r>
          </a:p>
          <a:p>
            <a:pPr/>
          </a:p>
          <a:p>
            <a:pPr/>
            <a:r>
              <a:t>To put that in context, with $28 billion dollars, you could buy a latte…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e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Orange">
    <p:spTree>
      <p:nvGrpSpPr>
        <p:cNvPr id="1" name=""/>
        <p:cNvGrpSpPr/>
        <p:nvPr/>
      </p:nvGrpSpPr>
      <p:grpSpPr>
        <a:xfrm>
          <a:off x="0" y="0"/>
          <a:ext cx="0" cy="0"/>
          <a:chOff x="0" y="0"/>
          <a:chExt cx="0" cy="0"/>
        </a:xfrm>
      </p:grpSpPr>
      <p:pic>
        <p:nvPicPr>
          <p:cNvPr id="12" name="PowerPoint-Backgrounds.jpg" descr="PowerPoint-Backgrounds.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3" name="Title Text"/>
          <p:cNvSpPr txBox="1"/>
          <p:nvPr>
            <p:ph type="title"/>
          </p:nvPr>
        </p:nvSpPr>
        <p:spPr>
          <a:xfrm>
            <a:off x="3265470" y="538927"/>
            <a:ext cx="19938908" cy="8236814"/>
          </a:xfrm>
          <a:prstGeom prst="rect">
            <a:avLst/>
          </a:prstGeom>
        </p:spPr>
        <p:txBody>
          <a:bodyPr/>
          <a:lstStyle>
            <a:lvl1pPr>
              <a:defRPr>
                <a:solidFill>
                  <a:srgbClr val="FFFFFF"/>
                </a:solidFill>
                <a:latin typeface="Source Sans Pro Regular"/>
                <a:ea typeface="Source Sans Pro Regular"/>
                <a:cs typeface="Source Sans Pro Regular"/>
                <a:sym typeface="Source Sans Pro Regular"/>
              </a:defRPr>
            </a:lvl1pPr>
          </a:lstStyle>
          <a:p>
            <a:pPr/>
            <a:r>
              <a:t>Title Text</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94" name="conf-fw-cta.jpg"/>
          <p:cNvSpPr/>
          <p:nvPr>
            <p:ph type="pic" sz="half" idx="13"/>
          </p:nvPr>
        </p:nvSpPr>
        <p:spPr>
          <a:xfrm>
            <a:off x="571500" y="3149600"/>
            <a:ext cx="12395200" cy="9296400"/>
          </a:xfrm>
          <a:prstGeom prst="rect">
            <a:avLst/>
          </a:prstGeom>
        </p:spPr>
        <p:txBody>
          <a:bodyPr lIns="91439" tIns="45719" rIns="91439" bIns="45719" anchor="t">
            <a:noAutofit/>
          </a:bodyPr>
          <a:lstStyle/>
          <a:p>
            <a:pPr/>
          </a:p>
        </p:txBody>
      </p:sp>
      <p:sp>
        <p:nvSpPr>
          <p:cNvPr id="95" name="Title Text"/>
          <p:cNvSpPr txBox="1"/>
          <p:nvPr>
            <p:ph type="title"/>
          </p:nvPr>
        </p:nvSpPr>
        <p:spPr>
          <a:xfrm>
            <a:off x="1689100" y="355600"/>
            <a:ext cx="21005800" cy="2286000"/>
          </a:xfrm>
          <a:prstGeom prst="rect">
            <a:avLst/>
          </a:prstGeom>
        </p:spPr>
        <p:txBody>
          <a:bodyPr/>
          <a:lstStyle>
            <a:lvl1pPr algn="ctr"/>
          </a:lstStyle>
          <a:p>
            <a:pPr/>
            <a:r>
              <a:t>Title Text</a:t>
            </a:r>
          </a:p>
        </p:txBody>
      </p:sp>
      <p:sp>
        <p:nvSpPr>
          <p:cNvPr id="96" name="Body Level One…"/>
          <p:cNvSpPr txBox="1"/>
          <p:nvPr>
            <p:ph type="body" sz="half" idx="1"/>
          </p:nvPr>
        </p:nvSpPr>
        <p:spPr>
          <a:xfrm>
            <a:off x="12782550" y="3149600"/>
            <a:ext cx="10223500" cy="9296400"/>
          </a:xfrm>
          <a:prstGeom prst="rect">
            <a:avLst/>
          </a:prstGeom>
        </p:spPr>
        <p:txBody>
          <a:bodyPr/>
          <a:lstStyle>
            <a:lvl1pPr marL="558800" indent="-558800">
              <a:spcBef>
                <a:spcPts val="4500"/>
              </a:spcBef>
              <a:defRPr sz="4000"/>
            </a:lvl1pPr>
            <a:lvl2pPr marL="1117600" indent="-558800">
              <a:spcBef>
                <a:spcPts val="4500"/>
              </a:spcBef>
              <a:defRPr sz="4000"/>
            </a:lvl2pPr>
            <a:lvl3pPr marL="1676400" indent="-558800">
              <a:spcBef>
                <a:spcPts val="4500"/>
              </a:spcBef>
              <a:defRPr sz="4000"/>
            </a:lvl3pPr>
            <a:lvl4pPr marL="2235200" indent="-558800">
              <a:spcBef>
                <a:spcPts val="4500"/>
              </a:spcBef>
              <a:defRPr sz="4000"/>
            </a:lvl4pPr>
            <a:lvl5pPr marL="2794000" indent="-558800">
              <a:spcBef>
                <a:spcPts val="4500"/>
              </a:spcBef>
              <a:defRPr sz="40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04" name="Body Level One…"/>
          <p:cNvSpPr txBox="1"/>
          <p:nvPr>
            <p:ph type="body" idx="1"/>
          </p:nvPr>
        </p:nvSpPr>
        <p:spPr>
          <a:xfrm>
            <a:off x="1689100" y="1778000"/>
            <a:ext cx="210058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ace2">
    <p:spTree>
      <p:nvGrpSpPr>
        <p:cNvPr id="1" name=""/>
        <p:cNvGrpSpPr/>
        <p:nvPr/>
      </p:nvGrpSpPr>
      <p:grpSpPr>
        <a:xfrm>
          <a:off x="0" y="0"/>
          <a:ext cx="0" cy="0"/>
          <a:chOff x="0" y="0"/>
          <a:chExt cx="0" cy="0"/>
        </a:xfrm>
      </p:grpSpPr>
      <p:pic>
        <p:nvPicPr>
          <p:cNvPr id="119" name="octavian-rosca-UfCYo7zHyY8-unsplash.jpg" descr="octavian-rosca-UfCYo7zHyY8-unsplash.jpg"/>
          <p:cNvPicPr>
            <a:picLocks noChangeAspect="1"/>
          </p:cNvPicPr>
          <p:nvPr/>
        </p:nvPicPr>
        <p:blipFill>
          <a:blip r:embed="rId2">
            <a:extLst/>
          </a:blip>
          <a:stretch>
            <a:fillRect/>
          </a:stretch>
        </p:blipFill>
        <p:spPr>
          <a:xfrm>
            <a:off x="-40078" y="-2639249"/>
            <a:ext cx="24464156" cy="16355249"/>
          </a:xfrm>
          <a:prstGeom prst="rect">
            <a:avLst/>
          </a:prstGeom>
          <a:ln w="12700">
            <a:miter lim="400000"/>
          </a:ln>
        </p:spPr>
      </p:pic>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127" name="Rectangle"/>
          <p:cNvSpPr/>
          <p:nvPr/>
        </p:nvSpPr>
        <p:spPr>
          <a:xfrm>
            <a:off x="-63500" y="-59267"/>
            <a:ext cx="24511000" cy="13834535"/>
          </a:xfrm>
          <a:prstGeom prst="rect">
            <a:avLst/>
          </a:prstGeom>
          <a:solidFill>
            <a:srgbClr val="000000"/>
          </a:solidFill>
          <a:ln w="12700">
            <a:miter lim="400000"/>
          </a:ln>
        </p:spPr>
        <p:txBody>
          <a:bodyPr lIns="0" tIns="0" rIns="0" bIns="0" anchor="ctr"/>
          <a:lstStyle/>
          <a:p>
            <a:pPr>
              <a:defRPr b="0" sz="3200">
                <a:solidFill>
                  <a:srgbClr val="FFFFFF"/>
                </a:solidFill>
                <a:latin typeface="Helvetica Neue Medium"/>
                <a:ea typeface="Helvetica Neue Medium"/>
                <a:cs typeface="Helvetica Neue Medium"/>
                <a:sym typeface="Helvetica Neue Medium"/>
              </a:defRPr>
            </a:pP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35" name="Title Text"/>
          <p:cNvSpPr txBox="1"/>
          <p:nvPr>
            <p:ph type="title"/>
          </p:nvPr>
        </p:nvSpPr>
        <p:spPr>
          <a:xfrm>
            <a:off x="1778000" y="3171773"/>
            <a:ext cx="20828000" cy="4648201"/>
          </a:xfrm>
          <a:prstGeom prst="rect">
            <a:avLst/>
          </a:prstGeom>
        </p:spPr>
        <p:txBody>
          <a:bodyPr anchor="b"/>
          <a:lstStyle>
            <a:lvl1pPr algn="ctr">
              <a:defRPr sz="14800"/>
            </a:lvl1pPr>
          </a:lstStyle>
          <a:p>
            <a:pPr/>
            <a:r>
              <a:t>Title Text</a:t>
            </a:r>
          </a:p>
        </p:txBody>
      </p:sp>
      <p:sp>
        <p:nvSpPr>
          <p:cNvPr id="136" name="Body Level One…"/>
          <p:cNvSpPr txBox="1"/>
          <p:nvPr>
            <p:ph type="body" sz="quarter" idx="1"/>
          </p:nvPr>
        </p:nvSpPr>
        <p:spPr>
          <a:xfrm>
            <a:off x="1778000" y="8031590"/>
            <a:ext cx="20828000" cy="3120857"/>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44" name="Title Text"/>
          <p:cNvSpPr txBox="1"/>
          <p:nvPr>
            <p:ph type="title"/>
          </p:nvPr>
        </p:nvSpPr>
        <p:spPr>
          <a:xfrm>
            <a:off x="1778000" y="4533900"/>
            <a:ext cx="20828000" cy="4648200"/>
          </a:xfrm>
          <a:prstGeom prst="rect">
            <a:avLst/>
          </a:prstGeom>
        </p:spPr>
        <p:txBody>
          <a:bodyPr/>
          <a:lstStyle>
            <a:lvl1pPr algn="ctr">
              <a:defRPr sz="14800"/>
            </a:lvl1pPr>
          </a:lstStyle>
          <a:p>
            <a:pPr/>
            <a:r>
              <a:t>Title Text</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ch">
    <p:bg>
      <p:bgPr>
        <a:gradFill flip="none" rotWithShape="1">
          <a:gsLst>
            <a:gs pos="0">
              <a:srgbClr val="83B5DC"/>
            </a:gs>
            <a:gs pos="0">
              <a:srgbClr val="629ED2"/>
            </a:gs>
            <a:gs pos="100000">
              <a:srgbClr val="4287C7"/>
            </a:gs>
          </a:gsLst>
          <a:path path="circle">
            <a:fillToRect l="50000" t="50000" r="50000" b="50000"/>
          </a:path>
        </a:gradFill>
      </p:bgPr>
    </p:bg>
    <p:spTree>
      <p:nvGrpSpPr>
        <p:cNvPr id="1" name=""/>
        <p:cNvGrpSpPr/>
        <p:nvPr/>
      </p:nvGrpSpPr>
      <p:grpSpPr>
        <a:xfrm>
          <a:off x="0" y="0"/>
          <a:ext cx="0" cy="0"/>
          <a:chOff x="0" y="0"/>
          <a:chExt cx="0" cy="0"/>
        </a:xfrm>
      </p:grpSpPr>
      <p:pic>
        <p:nvPicPr>
          <p:cNvPr id="152"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153"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copy">
    <p:spTree>
      <p:nvGrpSpPr>
        <p:cNvPr id="1" name=""/>
        <p:cNvGrpSpPr/>
        <p:nvPr/>
      </p:nvGrpSpPr>
      <p:grpSpPr>
        <a:xfrm>
          <a:off x="0" y="0"/>
          <a:ext cx="0" cy="0"/>
          <a:chOff x="0" y="0"/>
          <a:chExt cx="0" cy="0"/>
        </a:xfrm>
      </p:grpSpPr>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pic>
        <p:nvPicPr>
          <p:cNvPr id="167"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168" name="Title Text"/>
          <p:cNvSpPr txBox="1"/>
          <p:nvPr>
            <p:ph type="title"/>
          </p:nvPr>
        </p:nvSpPr>
        <p:spPr>
          <a:xfrm>
            <a:off x="666750" y="209258"/>
            <a:ext cx="23050500" cy="1996008"/>
          </a:xfrm>
          <a:prstGeom prst="rect">
            <a:avLst/>
          </a:prstGeom>
          <a:effectLst>
            <a:outerShdw sx="100000" sy="100000" kx="0" ky="0" algn="b" rotWithShape="0" blurRad="101600" dist="89242" dir="1917392">
              <a:srgbClr val="585858">
                <a:alpha val="31110"/>
              </a:srgbClr>
            </a:outerShdw>
          </a:effectLst>
        </p:spPr>
        <p:txBody>
          <a:bodyPr/>
          <a:lstStyle>
            <a:lvl1pPr>
              <a:defRPr cap="small" sz="12500">
                <a:solidFill>
                  <a:srgbClr val="4287C7"/>
                </a:solidFill>
              </a:defRPr>
            </a:lvl1pPr>
          </a:lstStyle>
          <a:p>
            <a:pPr/>
            <a:r>
              <a:t>Title Text</a:t>
            </a:r>
          </a:p>
        </p:txBody>
      </p:sp>
      <p:sp>
        <p:nvSpPr>
          <p:cNvPr id="169" name="Body Level One…"/>
          <p:cNvSpPr txBox="1"/>
          <p:nvPr>
            <p:ph type="body" idx="1"/>
          </p:nvPr>
        </p:nvSpPr>
        <p:spPr>
          <a:xfrm>
            <a:off x="1047750" y="2312924"/>
            <a:ext cx="23050500" cy="10236917"/>
          </a:xfrm>
          <a:prstGeom prst="rect">
            <a:avLst/>
          </a:prstGeom>
        </p:spPr>
        <p:txBody>
          <a:bodyPr anchor="t"/>
          <a:lstStyle>
            <a:lvl1pPr marL="609996" indent="-609996">
              <a:spcBef>
                <a:spcPts val="3000"/>
              </a:spcBef>
              <a:buSzPct val="82000"/>
              <a:defRPr sz="5000">
                <a:solidFill>
                  <a:srgbClr val="212733"/>
                </a:solidFill>
              </a:defRPr>
            </a:lvl1pPr>
            <a:lvl2pPr marL="1346596" indent="-609996">
              <a:spcBef>
                <a:spcPts val="3000"/>
              </a:spcBef>
              <a:buSzPct val="82000"/>
              <a:defRPr sz="5000">
                <a:solidFill>
                  <a:srgbClr val="212733"/>
                </a:solidFill>
              </a:defRPr>
            </a:lvl2pPr>
            <a:lvl3pPr marL="2083196" indent="-609996">
              <a:spcBef>
                <a:spcPts val="3000"/>
              </a:spcBef>
              <a:buSzPct val="82000"/>
              <a:defRPr sz="5000">
                <a:solidFill>
                  <a:srgbClr val="212733"/>
                </a:solidFill>
              </a:defRPr>
            </a:lvl3pPr>
            <a:lvl4pPr marL="2819796" indent="-609996">
              <a:spcBef>
                <a:spcPts val="3000"/>
              </a:spcBef>
              <a:buSzPct val="82000"/>
              <a:defRPr sz="5000">
                <a:solidFill>
                  <a:srgbClr val="212733"/>
                </a:solidFill>
              </a:defRPr>
            </a:lvl4pPr>
            <a:lvl5pPr marL="3556396" indent="-609996">
              <a:spcBef>
                <a:spcPts val="3000"/>
              </a:spcBef>
              <a:buSzPct val="82000"/>
              <a:defRPr sz="5000">
                <a:solidFill>
                  <a:srgbClr val="212733"/>
                </a:solidFill>
              </a:defRPr>
            </a:lvl5pPr>
          </a:lstStyle>
          <a:p>
            <a:pPr/>
            <a:r>
              <a:t>Body Level One</a:t>
            </a:r>
          </a:p>
          <a:p>
            <a:pPr lvl="1"/>
            <a:r>
              <a:t>Body Level Two</a:t>
            </a:r>
          </a:p>
          <a:p>
            <a:pPr lvl="2"/>
            <a:r>
              <a:t>Body Level Three</a:t>
            </a:r>
          </a:p>
          <a:p>
            <a:pPr lvl="3"/>
            <a:r>
              <a:t>Body Level Four</a:t>
            </a:r>
          </a:p>
          <a:p>
            <a:pPr lvl="4"/>
            <a:r>
              <a:t>Body Level Five</a:t>
            </a:r>
          </a:p>
        </p:txBody>
      </p:sp>
      <p:sp>
        <p:nvSpPr>
          <p:cNvPr id="170" name="Line"/>
          <p:cNvSpPr/>
          <p:nvPr/>
        </p:nvSpPr>
        <p:spPr>
          <a:xfrm>
            <a:off x="0" y="38100"/>
            <a:ext cx="24384001" cy="0"/>
          </a:xfrm>
          <a:prstGeom prst="line">
            <a:avLst/>
          </a:prstGeom>
          <a:ln w="152400">
            <a:solidFill>
              <a:srgbClr val="4287C7"/>
            </a:solidFill>
            <a:miter lim="400000"/>
          </a:ln>
        </p:spPr>
        <p:txBody>
          <a:bodyPr lIns="50800" tIns="50800" rIns="50800" bIns="50800" anchor="ctr"/>
          <a:lstStyle/>
          <a:p>
            <a:pPr>
              <a:defRPr b="0" sz="5000">
                <a:solidFill>
                  <a:srgbClr val="535353"/>
                </a:solidFill>
                <a:latin typeface="Gill Sans Light"/>
                <a:ea typeface="Gill Sans Light"/>
                <a:cs typeface="Gill Sans Light"/>
                <a:sym typeface="Gill Sans Light"/>
              </a:defRPr>
            </a:pPr>
          </a:p>
        </p:txBody>
      </p:sp>
      <p:sp>
        <p:nvSpPr>
          <p:cNvPr id="171"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1" name="Title Text"/>
          <p:cNvSpPr txBox="1"/>
          <p:nvPr>
            <p:ph type="title"/>
          </p:nvPr>
        </p:nvSpPr>
        <p:spPr>
          <a:xfrm>
            <a:off x="1778000" y="975861"/>
            <a:ext cx="20828000" cy="4648201"/>
          </a:xfrm>
          <a:prstGeom prst="rect">
            <a:avLst/>
          </a:prstGeom>
        </p:spPr>
        <p:txBody>
          <a:bodyPr/>
          <a:lstStyle/>
          <a:p>
            <a:pPr/>
            <a:r>
              <a:t>Title Text</a:t>
            </a:r>
          </a:p>
        </p:txBody>
      </p:sp>
      <p:sp>
        <p:nvSpPr>
          <p:cNvPr id="22" name="Body Level One…"/>
          <p:cNvSpPr txBox="1"/>
          <p:nvPr>
            <p:ph type="body" sz="quarter" idx="1"/>
          </p:nvPr>
        </p:nvSpPr>
        <p:spPr>
          <a:xfrm>
            <a:off x="1778000" y="6311900"/>
            <a:ext cx="20828000" cy="3120857"/>
          </a:xfrm>
          <a:prstGeom prst="rect">
            <a:avLst/>
          </a:prstGeom>
        </p:spPr>
        <p:txBody>
          <a:bodyPr anchor="t"/>
          <a:lstStyle>
            <a:lvl1pPr marL="0" indent="0">
              <a:spcBef>
                <a:spcPts val="0"/>
              </a:spcBef>
              <a:buSzTx/>
              <a:buNone/>
              <a:defRPr sz="5400"/>
            </a:lvl1pPr>
            <a:lvl2pPr marL="0" indent="0">
              <a:spcBef>
                <a:spcPts val="0"/>
              </a:spcBef>
              <a:buSzTx/>
              <a:buNone/>
              <a:defRPr sz="5400"/>
            </a:lvl2pPr>
            <a:lvl3pPr marL="0" indent="0">
              <a:spcBef>
                <a:spcPts val="0"/>
              </a:spcBef>
              <a:buSzTx/>
              <a:buNone/>
              <a:defRPr sz="5400"/>
            </a:lvl3pPr>
            <a:lvl4pPr marL="0" indent="0">
              <a:spcBef>
                <a:spcPts val="0"/>
              </a:spcBef>
              <a:buSzTx/>
              <a:buNone/>
              <a:defRPr sz="5400"/>
            </a:lvl4pPr>
            <a:lvl5pPr marL="0" indent="0">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ck">
    <p:bg>
      <p:bgPr>
        <a:solidFill>
          <a:srgbClr val="000000"/>
        </a:solidFill>
      </p:bgPr>
    </p:bg>
    <p:spTree>
      <p:nvGrpSpPr>
        <p:cNvPr id="1" name=""/>
        <p:cNvGrpSpPr/>
        <p:nvPr/>
      </p:nvGrpSpPr>
      <p:grpSpPr>
        <a:xfrm>
          <a:off x="0" y="0"/>
          <a:ext cx="0" cy="0"/>
          <a:chOff x="0" y="0"/>
          <a:chExt cx="0" cy="0"/>
        </a:xfrm>
      </p:grpSpPr>
      <p:pic>
        <p:nvPicPr>
          <p:cNvPr id="17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179" name="Text"/>
          <p:cNvSpPr txBox="1"/>
          <p:nvPr>
            <p:ph type="body" sz="quarter" idx="13"/>
          </p:nvPr>
        </p:nvSpPr>
        <p:spPr>
          <a:xfrm>
            <a:off x="11043284" y="6013449"/>
            <a:ext cx="2297431" cy="1689101"/>
          </a:xfrm>
          <a:prstGeom prst="rect">
            <a:avLst/>
          </a:prstGeom>
        </p:spPr>
        <p:txBody>
          <a:bodyPr wrap="none">
            <a:spAutoFit/>
          </a:bodyPr>
          <a:lstStyle/>
          <a:p>
            <a:pPr marL="0" indent="0" algn="ctr">
              <a:spcBef>
                <a:spcPts val="0"/>
              </a:spcBef>
              <a:buSzTx/>
              <a:buNone/>
              <a:defRPr sz="10000">
                <a:solidFill>
                  <a:srgbClr val="FFFFFF"/>
                </a:solidFill>
              </a:defRPr>
            </a:pPr>
          </a:p>
        </p:txBody>
      </p:sp>
      <p:sp>
        <p:nvSpPr>
          <p:cNvPr id="180"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ace">
    <p:bg>
      <p:bgPr>
        <a:solidFill>
          <a:srgbClr val="000000"/>
        </a:solidFill>
      </p:bgPr>
    </p:bg>
    <p:spTree>
      <p:nvGrpSpPr>
        <p:cNvPr id="1" name=""/>
        <p:cNvGrpSpPr/>
        <p:nvPr/>
      </p:nvGrpSpPr>
      <p:grpSpPr>
        <a:xfrm>
          <a:off x="0" y="0"/>
          <a:ext cx="0" cy="0"/>
          <a:chOff x="0" y="0"/>
          <a:chExt cx="0" cy="0"/>
        </a:xfrm>
      </p:grpSpPr>
      <p:pic>
        <p:nvPicPr>
          <p:cNvPr id="187"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188" name="Text"/>
          <p:cNvSpPr txBox="1"/>
          <p:nvPr>
            <p:ph type="body" sz="quarter" idx="13"/>
          </p:nvPr>
        </p:nvSpPr>
        <p:spPr>
          <a:xfrm>
            <a:off x="11043284" y="6013449"/>
            <a:ext cx="2297431" cy="1689101"/>
          </a:xfrm>
          <a:prstGeom prst="rect">
            <a:avLst/>
          </a:prstGeom>
        </p:spPr>
        <p:txBody>
          <a:bodyPr wrap="none">
            <a:spAutoFit/>
          </a:bodyPr>
          <a:lstStyle/>
          <a:p>
            <a:pPr marL="0" indent="0" algn="ctr">
              <a:spcBef>
                <a:spcPts val="0"/>
              </a:spcBef>
              <a:buSzTx/>
              <a:buNone/>
              <a:defRPr sz="10000">
                <a:solidFill>
                  <a:srgbClr val="FFFFFF"/>
                </a:solidFill>
              </a:defRPr>
            </a:pPr>
          </a:p>
        </p:txBody>
      </p:sp>
      <p:pic>
        <p:nvPicPr>
          <p:cNvPr id="189" name="nathan-anderson-KvgB81s4dF0-unsplash.jpg" descr="nathan-anderson-KvgB81s4dF0-unsplash.jpg"/>
          <p:cNvPicPr>
            <a:picLocks noChangeAspect="1"/>
          </p:cNvPicPr>
          <p:nvPr/>
        </p:nvPicPr>
        <p:blipFill>
          <a:blip r:embed="rId3">
            <a:extLst/>
          </a:blip>
          <a:stretch>
            <a:fillRect/>
          </a:stretch>
        </p:blipFill>
        <p:spPr>
          <a:xfrm>
            <a:off x="-111355" y="-3056944"/>
            <a:ext cx="24606710" cy="16426288"/>
          </a:xfrm>
          <a:prstGeom prst="rect">
            <a:avLst/>
          </a:prstGeom>
          <a:ln w="12700">
            <a:miter lim="400000"/>
          </a:ln>
        </p:spPr>
      </p:pic>
      <p:sp>
        <p:nvSpPr>
          <p:cNvPr id="190"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Blank copy">
    <p:spTree>
      <p:nvGrpSpPr>
        <p:cNvPr id="1" name=""/>
        <p:cNvGrpSpPr/>
        <p:nvPr/>
      </p:nvGrpSpPr>
      <p:grpSpPr>
        <a:xfrm>
          <a:off x="0" y="0"/>
          <a:ext cx="0" cy="0"/>
          <a:chOff x="0" y="0"/>
          <a:chExt cx="0" cy="0"/>
        </a:xfrm>
      </p:grpSpPr>
      <p:sp>
        <p:nvSpPr>
          <p:cNvPr id="197" name="Line"/>
          <p:cNvSpPr/>
          <p:nvPr/>
        </p:nvSpPr>
        <p:spPr>
          <a:xfrm>
            <a:off x="0" y="38100"/>
            <a:ext cx="24384001" cy="0"/>
          </a:xfrm>
          <a:prstGeom prst="line">
            <a:avLst/>
          </a:prstGeom>
          <a:ln w="152400">
            <a:solidFill>
              <a:srgbClr val="4287C7"/>
            </a:solidFill>
            <a:miter lim="400000"/>
          </a:ln>
        </p:spPr>
        <p:txBody>
          <a:bodyPr lIns="50800" tIns="50800" rIns="50800" bIns="50800" anchor="ctr"/>
          <a:lstStyle/>
          <a:p>
            <a:pPr>
              <a:defRPr b="0" sz="5000">
                <a:solidFill>
                  <a:srgbClr val="535353"/>
                </a:solidFill>
                <a:latin typeface="Gill Sans Light"/>
                <a:ea typeface="Gill Sans Light"/>
                <a:cs typeface="Gill Sans Light"/>
                <a:sym typeface="Gill Sans Light"/>
              </a:defRPr>
            </a:pPr>
          </a:p>
        </p:txBody>
      </p:sp>
      <p:pic>
        <p:nvPicPr>
          <p:cNvPr id="19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199"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Blank">
    <p:spTree>
      <p:nvGrpSpPr>
        <p:cNvPr id="1" name=""/>
        <p:cNvGrpSpPr/>
        <p:nvPr/>
      </p:nvGrpSpPr>
      <p:grpSpPr>
        <a:xfrm>
          <a:off x="0" y="0"/>
          <a:ext cx="0" cy="0"/>
          <a:chOff x="0" y="0"/>
          <a:chExt cx="0" cy="0"/>
        </a:xfrm>
      </p:grpSpPr>
      <p:sp>
        <p:nvSpPr>
          <p:cNvPr id="206" name="Title Text"/>
          <p:cNvSpPr txBox="1"/>
          <p:nvPr>
            <p:ph type="title"/>
          </p:nvPr>
        </p:nvSpPr>
        <p:spPr>
          <a:xfrm>
            <a:off x="666750" y="209258"/>
            <a:ext cx="23050500" cy="1996008"/>
          </a:xfrm>
          <a:prstGeom prst="rect">
            <a:avLst/>
          </a:prstGeom>
          <a:effectLst>
            <a:outerShdw sx="100000" sy="100000" kx="0" ky="0" algn="b" rotWithShape="0" blurRad="76200" dist="77056" dir="5400000">
              <a:srgbClr val="606B7E">
                <a:alpha val="39267"/>
              </a:srgbClr>
            </a:outerShdw>
          </a:effectLst>
        </p:spPr>
        <p:txBody>
          <a:bodyPr/>
          <a:lstStyle>
            <a:lvl1pPr>
              <a:defRPr cap="small" sz="12500">
                <a:solidFill>
                  <a:srgbClr val="4287C7"/>
                </a:solidFill>
              </a:defRPr>
            </a:lvl1pPr>
          </a:lstStyle>
          <a:p>
            <a:pPr/>
            <a:r>
              <a:t>Title Text</a:t>
            </a:r>
          </a:p>
        </p:txBody>
      </p:sp>
      <p:sp>
        <p:nvSpPr>
          <p:cNvPr id="207" name="Line"/>
          <p:cNvSpPr/>
          <p:nvPr/>
        </p:nvSpPr>
        <p:spPr>
          <a:xfrm>
            <a:off x="0" y="38100"/>
            <a:ext cx="24384001" cy="0"/>
          </a:xfrm>
          <a:prstGeom prst="line">
            <a:avLst/>
          </a:prstGeom>
          <a:ln w="152400">
            <a:solidFill>
              <a:srgbClr val="4287C7"/>
            </a:solidFill>
            <a:miter lim="400000"/>
          </a:ln>
        </p:spPr>
        <p:txBody>
          <a:bodyPr lIns="50800" tIns="50800" rIns="50800" bIns="50800" anchor="ctr"/>
          <a:lstStyle/>
          <a:p>
            <a:pPr>
              <a:defRPr b="0" sz="5000">
                <a:solidFill>
                  <a:srgbClr val="535353"/>
                </a:solidFill>
                <a:latin typeface="Gill Sans Light"/>
                <a:ea typeface="Gill Sans Light"/>
                <a:cs typeface="Gill Sans Light"/>
                <a:sym typeface="Gill Sans Light"/>
              </a:defRPr>
            </a:pPr>
          </a:p>
        </p:txBody>
      </p:sp>
      <p:pic>
        <p:nvPicPr>
          <p:cNvPr id="20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209"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pic>
        <p:nvPicPr>
          <p:cNvPr id="216" name="Artboard 31 copy 3.png" descr="Artboard 31 copy 3.png"/>
          <p:cNvPicPr>
            <a:picLocks noChangeAspect="1"/>
          </p:cNvPicPr>
          <p:nvPr/>
        </p:nvPicPr>
        <p:blipFill>
          <a:blip r:embed="rId2">
            <a:extLst/>
          </a:blip>
          <a:stretch>
            <a:fillRect/>
          </a:stretch>
        </p:blipFill>
        <p:spPr>
          <a:xfrm>
            <a:off x="4934" y="-1"/>
            <a:ext cx="24374132" cy="13716001"/>
          </a:xfrm>
          <a:prstGeom prst="rect">
            <a:avLst/>
          </a:prstGeom>
          <a:ln w="12700">
            <a:miter lim="400000"/>
          </a:ln>
        </p:spPr>
      </p:pic>
      <p:sp>
        <p:nvSpPr>
          <p:cNvPr id="217" name="Title Text"/>
          <p:cNvSpPr txBox="1"/>
          <p:nvPr>
            <p:ph type="title"/>
          </p:nvPr>
        </p:nvSpPr>
        <p:spPr>
          <a:xfrm>
            <a:off x="1778000" y="3171773"/>
            <a:ext cx="20828000" cy="4648201"/>
          </a:xfrm>
          <a:prstGeom prst="rect">
            <a:avLst/>
          </a:prstGeom>
        </p:spPr>
        <p:txBody>
          <a:bodyPr anchor="b"/>
          <a:lstStyle>
            <a:lvl1pPr algn="ctr">
              <a:defRPr sz="14800"/>
            </a:lvl1pPr>
          </a:lstStyle>
          <a:p>
            <a:pPr/>
            <a:r>
              <a:t>Title Text</a:t>
            </a:r>
          </a:p>
        </p:txBody>
      </p:sp>
      <p:sp>
        <p:nvSpPr>
          <p:cNvPr id="218" name="Body Level One…"/>
          <p:cNvSpPr txBox="1"/>
          <p:nvPr>
            <p:ph type="body" sz="quarter" idx="1"/>
          </p:nvPr>
        </p:nvSpPr>
        <p:spPr>
          <a:xfrm>
            <a:off x="1778000" y="8031590"/>
            <a:ext cx="20828000" cy="3120857"/>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p:spTree>
      <p:nvGrpSpPr>
        <p:cNvPr id="1" name=""/>
        <p:cNvGrpSpPr/>
        <p:nvPr/>
      </p:nvGrpSpPr>
      <p:grpSpPr>
        <a:xfrm>
          <a:off x="0" y="0"/>
          <a:ext cx="0" cy="0"/>
          <a:chOff x="0" y="0"/>
          <a:chExt cx="0" cy="0"/>
        </a:xfrm>
      </p:grpSpPr>
      <p:sp>
        <p:nvSpPr>
          <p:cNvPr id="226" name="Slide Number"/>
          <p:cNvSpPr txBox="1"/>
          <p:nvPr>
            <p:ph type="sldNum" sz="quarter" idx="2"/>
          </p:nvPr>
        </p:nvSpPr>
        <p:spPr>
          <a:xfrm>
            <a:off x="11735498" y="12663871"/>
            <a:ext cx="913004" cy="1095376"/>
          </a:xfrm>
          <a:prstGeom prst="rect">
            <a:avLst/>
          </a:prstGeom>
        </p:spPr>
        <p:txBody>
          <a:bodyPr lIns="71437" tIns="71437" rIns="71437" bIns="71437"/>
          <a:lstStyle>
            <a:lvl1pPr defTabSz="584200">
              <a:defRPr sz="6000">
                <a:solidFill>
                  <a:srgbClr val="A6AAA9"/>
                </a:solidFill>
                <a:latin typeface="Source Sans Pro Regular"/>
                <a:ea typeface="Source Sans Pro Regular"/>
                <a:cs typeface="Source Sans Pro Regular"/>
                <a:sym typeface="Source Sans Pro Regula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White">
    <p:spTree>
      <p:nvGrpSpPr>
        <p:cNvPr id="1" name=""/>
        <p:cNvGrpSpPr/>
        <p:nvPr/>
      </p:nvGrpSpPr>
      <p:grpSpPr>
        <a:xfrm>
          <a:off x="0" y="0"/>
          <a:ext cx="0" cy="0"/>
          <a:chOff x="0" y="0"/>
          <a:chExt cx="0" cy="0"/>
        </a:xfrm>
      </p:grpSpPr>
      <p:pic>
        <p:nvPicPr>
          <p:cNvPr id="30" name="PowerPoint-Backgrounds2.jpg" descr="PowerPoint-Backgrounds2.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1" name="Title Text"/>
          <p:cNvSpPr txBox="1"/>
          <p:nvPr>
            <p:ph type="title"/>
          </p:nvPr>
        </p:nvSpPr>
        <p:spPr>
          <a:xfrm>
            <a:off x="1778000" y="3131691"/>
            <a:ext cx="20828000" cy="4648201"/>
          </a:xfrm>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White 2">
    <p:spTree>
      <p:nvGrpSpPr>
        <p:cNvPr id="1" name=""/>
        <p:cNvGrpSpPr/>
        <p:nvPr/>
      </p:nvGrpSpPr>
      <p:grpSpPr>
        <a:xfrm>
          <a:off x="0" y="0"/>
          <a:ext cx="0" cy="0"/>
          <a:chOff x="0" y="0"/>
          <a:chExt cx="0" cy="0"/>
        </a:xfrm>
      </p:grpSpPr>
      <p:pic>
        <p:nvPicPr>
          <p:cNvPr id="39" name="PowerPoint-Backgrounds3.jpg" descr="PowerPoint-Backgrounds3.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0" name="Title Text"/>
          <p:cNvSpPr txBox="1"/>
          <p:nvPr>
            <p:ph type="title"/>
          </p:nvPr>
        </p:nvSpPr>
        <p:spPr>
          <a:xfrm>
            <a:off x="7935400" y="1941136"/>
            <a:ext cx="13718156" cy="4648201"/>
          </a:xfrm>
          <a:prstGeom prst="rect">
            <a:avLst/>
          </a:prstGeom>
        </p:spPr>
        <p:txBody>
          <a:bodyPr anchor="b"/>
          <a:lstStyle>
            <a:lvl1pPr>
              <a:defRPr sz="13000"/>
            </a:lvl1pPr>
          </a:lstStyle>
          <a:p>
            <a:pPr/>
            <a:r>
              <a:t>Title Text</a:t>
            </a:r>
          </a:p>
        </p:txBody>
      </p:sp>
      <p:sp>
        <p:nvSpPr>
          <p:cNvPr id="41" name="Body Level One…"/>
          <p:cNvSpPr txBox="1"/>
          <p:nvPr>
            <p:ph type="body" sz="half" idx="1"/>
          </p:nvPr>
        </p:nvSpPr>
        <p:spPr>
          <a:xfrm>
            <a:off x="7935400" y="7051726"/>
            <a:ext cx="14037498" cy="4882403"/>
          </a:xfrm>
          <a:prstGeom prst="rect">
            <a:avLst/>
          </a:prstGeom>
        </p:spPr>
        <p:txBody>
          <a:bodyPr anchor="t"/>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White 3">
    <p:spTree>
      <p:nvGrpSpPr>
        <p:cNvPr id="1" name=""/>
        <p:cNvGrpSpPr/>
        <p:nvPr/>
      </p:nvGrpSpPr>
      <p:grpSpPr>
        <a:xfrm>
          <a:off x="0" y="0"/>
          <a:ext cx="0" cy="0"/>
          <a:chOff x="0" y="0"/>
          <a:chExt cx="0" cy="0"/>
        </a:xfrm>
      </p:grpSpPr>
      <p:pic>
        <p:nvPicPr>
          <p:cNvPr id="49" name="PowerPoint-Backgrounds4.jpg" descr="PowerPoint-Backgrounds4.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0" name="Title Text"/>
          <p:cNvSpPr txBox="1"/>
          <p:nvPr>
            <p:ph type="title"/>
          </p:nvPr>
        </p:nvSpPr>
        <p:spPr>
          <a:xfrm>
            <a:off x="5219653" y="1835309"/>
            <a:ext cx="17386347" cy="4648201"/>
          </a:xfrm>
          <a:prstGeom prst="rect">
            <a:avLst/>
          </a:prstGeom>
        </p:spPr>
        <p:txBody>
          <a:bodyPr anchor="b"/>
          <a:lstStyle/>
          <a:p>
            <a:pPr/>
            <a:r>
              <a:t>Title Text</a:t>
            </a:r>
          </a:p>
        </p:txBody>
      </p:sp>
      <p:sp>
        <p:nvSpPr>
          <p:cNvPr id="51" name="Body Level One…"/>
          <p:cNvSpPr txBox="1"/>
          <p:nvPr>
            <p:ph type="body" sz="half" idx="1"/>
          </p:nvPr>
        </p:nvSpPr>
        <p:spPr>
          <a:xfrm>
            <a:off x="5219653" y="7051726"/>
            <a:ext cx="17386347" cy="4969730"/>
          </a:xfrm>
          <a:prstGeom prst="rect">
            <a:avLst/>
          </a:prstGeom>
        </p:spPr>
        <p:txBody>
          <a:bodyPr anchor="t"/>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White">
    <p:spTree>
      <p:nvGrpSpPr>
        <p:cNvPr id="1" name=""/>
        <p:cNvGrpSpPr/>
        <p:nvPr/>
      </p:nvGrpSpPr>
      <p:grpSpPr>
        <a:xfrm>
          <a:off x="0" y="0"/>
          <a:ext cx="0" cy="0"/>
          <a:chOff x="0" y="0"/>
          <a:chExt cx="0" cy="0"/>
        </a:xfrm>
      </p:grpSpPr>
      <p:sp>
        <p:nvSpPr>
          <p:cNvPr id="59" name="Title Text"/>
          <p:cNvSpPr txBox="1"/>
          <p:nvPr>
            <p:ph type="title"/>
          </p:nvPr>
        </p:nvSpPr>
        <p:spPr>
          <a:xfrm>
            <a:off x="1778000" y="4533900"/>
            <a:ext cx="20828000" cy="4648200"/>
          </a:xfrm>
          <a:prstGeom prst="rect">
            <a:avLst/>
          </a:prstGeom>
        </p:spPr>
        <p:txBody>
          <a:bodyPr/>
          <a:lstStyle/>
          <a:p>
            <a:pPr/>
            <a:r>
              <a:t>Title Text</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7" name="Title Text"/>
          <p:cNvSpPr txBox="1"/>
          <p:nvPr>
            <p:ph type="title"/>
          </p:nvPr>
        </p:nvSpPr>
        <p:spPr>
          <a:prstGeom prst="rect">
            <a:avLst/>
          </a:prstGeom>
        </p:spPr>
        <p:txBody>
          <a:bodyPr/>
          <a:lstStyle/>
          <a:p>
            <a:pPr/>
            <a:r>
              <a:t>Title Text</a:t>
            </a:r>
          </a:p>
        </p:txBody>
      </p:sp>
      <p:sp>
        <p:nvSpPr>
          <p:cNvPr id="6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76" name="conf-fw-cta.jpg"/>
          <p:cNvSpPr/>
          <p:nvPr>
            <p:ph type="pic" idx="13"/>
          </p:nvPr>
        </p:nvSpPr>
        <p:spPr>
          <a:xfrm>
            <a:off x="0" y="-2286000"/>
            <a:ext cx="24384000" cy="18288000"/>
          </a:xfrm>
          <a:prstGeom prst="rect">
            <a:avLst/>
          </a:prstGeom>
        </p:spPr>
        <p:txBody>
          <a:bodyPr lIns="91439" tIns="45719" rIns="91439" bIns="45719" anchor="t">
            <a:noAutofit/>
          </a:bodyPr>
          <a:lstStyle/>
          <a:p>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84" name="conf-fw-cta.jpg"/>
          <p:cNvSpPr/>
          <p:nvPr>
            <p:ph type="pic" idx="13"/>
          </p:nvPr>
        </p:nvSpPr>
        <p:spPr>
          <a:xfrm>
            <a:off x="3125968" y="-1758950"/>
            <a:ext cx="18135601" cy="13601700"/>
          </a:xfrm>
          <a:prstGeom prst="rect">
            <a:avLst/>
          </a:prstGeom>
        </p:spPr>
        <p:txBody>
          <a:bodyPr lIns="91439" tIns="45719" rIns="91439" bIns="45719" anchor="t">
            <a:noAutofit/>
          </a:bodyPr>
          <a:lstStyle/>
          <a:p>
            <a:pPr/>
          </a:p>
        </p:txBody>
      </p:sp>
      <p:sp>
        <p:nvSpPr>
          <p:cNvPr id="85" name="Title Text"/>
          <p:cNvSpPr txBox="1"/>
          <p:nvPr>
            <p:ph type="title"/>
          </p:nvPr>
        </p:nvSpPr>
        <p:spPr>
          <a:xfrm>
            <a:off x="635000" y="9512300"/>
            <a:ext cx="23114000" cy="2006600"/>
          </a:xfrm>
          <a:prstGeom prst="rect">
            <a:avLst/>
          </a:prstGeom>
        </p:spPr>
        <p:txBody>
          <a:bodyPr anchor="b"/>
          <a:lstStyle>
            <a:lvl1pPr algn="ctr"/>
          </a:lstStyle>
          <a:p>
            <a:pPr/>
            <a:r>
              <a:t>Title Text</a:t>
            </a:r>
          </a:p>
        </p:txBody>
      </p:sp>
      <p:sp>
        <p:nvSpPr>
          <p:cNvPr id="86"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owerPoint-Backgrounds6.jpg" descr="PowerPoint-Backgrounds6.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 name="Title Text"/>
          <p:cNvSpPr txBox="1"/>
          <p:nvPr>
            <p:ph type="title"/>
          </p:nvPr>
        </p:nvSpPr>
        <p:spPr>
          <a:xfrm>
            <a:off x="1689100" y="1220747"/>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Body Level One…"/>
          <p:cNvSpPr txBox="1"/>
          <p:nvPr>
            <p:ph type="body" idx="1"/>
          </p:nvPr>
        </p:nvSpPr>
        <p:spPr>
          <a:xfrm>
            <a:off x="1689100" y="3635250"/>
            <a:ext cx="21005800" cy="929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1pPr>
      <a:lvl2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2pPr>
      <a:lvl3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3pPr>
      <a:lvl4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4pPr>
      <a:lvl5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5pPr>
      <a:lvl6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6pPr>
      <a:lvl7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7pPr>
      <a:lvl8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8pPr>
      <a:lvl9pPr marL="0" marR="0" indent="0" algn="l" defTabSz="825500" latinLnBrk="0">
        <a:lnSpc>
          <a:spcPct val="100000"/>
        </a:lnSpc>
        <a:spcBef>
          <a:spcPts val="0"/>
        </a:spcBef>
        <a:spcAft>
          <a:spcPts val="0"/>
        </a:spcAft>
        <a:buClrTx/>
        <a:buSzTx/>
        <a:buFontTx/>
        <a:buNone/>
        <a:tabLst/>
        <a:defRPr b="0" baseline="0" cap="none" i="0" spc="0" strike="noStrike" sz="15000" u="none">
          <a:solidFill>
            <a:srgbClr val="404040"/>
          </a:solidFill>
          <a:uFillTx/>
          <a:latin typeface="+mn-lt"/>
          <a:ea typeface="+mn-ea"/>
          <a:cs typeface="+mn-cs"/>
          <a:sym typeface="Source Sans Pro Light"/>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404040"/>
          </a:solidFill>
          <a:uFillTx/>
          <a:latin typeface="Source Sans Pro Regular"/>
          <a:ea typeface="Source Sans Pro Regular"/>
          <a:cs typeface="Source Sans Pro Regular"/>
          <a:sym typeface="Source Sans Pro Regular"/>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jpeg"/><Relationship Id="rId3" Type="http://schemas.openxmlformats.org/officeDocument/2006/relationships/hyperlink" Target="mailto:carl@rstudio.com" TargetMode="External"/><Relationship Id="rId4" Type="http://schemas.openxmlformats.org/officeDocument/2006/relationships/hyperlink" Target="http://carlhowe.com"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24.jpeg"/><Relationship Id="rId4" Type="http://schemas.openxmlformats.org/officeDocument/2006/relationships/image" Target="../media/image2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6.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8.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jpeg"/><Relationship Id="rId3" Type="http://schemas.openxmlformats.org/officeDocument/2006/relationships/image" Target="../media/image16.png"/><Relationship Id="rId4"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7.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0.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tif"/><Relationship Id="rId4" Type="http://schemas.openxmlformats.org/officeDocument/2006/relationships/image" Target="../media/image1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jpeg"/><Relationship Id="rId3" Type="http://schemas.openxmlformats.org/officeDocument/2006/relationships/image" Target="../media/image33.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jpeg"/><Relationship Id="rId3" Type="http://schemas.openxmlformats.org/officeDocument/2006/relationships/image" Target="../media/image36.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5.png"/><Relationship Id="rId4" Type="http://schemas.openxmlformats.org/officeDocument/2006/relationships/hyperlink" Target="http://github.com/rstudio/conf20-future-dse"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5" name="mit-150-exhibition.jpg" descr="mit-150-exhibition.jpg"/>
          <p:cNvPicPr>
            <a:picLocks noChangeAspect="1"/>
          </p:cNvPicPr>
          <p:nvPr/>
        </p:nvPicPr>
        <p:blipFill>
          <a:blip r:embed="rId2">
            <a:extLst/>
          </a:blip>
          <a:stretch>
            <a:fillRect/>
          </a:stretch>
        </p:blipFill>
        <p:spPr>
          <a:xfrm>
            <a:off x="-3003571" y="-14645"/>
            <a:ext cx="27490581" cy="1374529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RStudio::conf 2020"/>
          <p:cNvSpPr txBox="1"/>
          <p:nvPr>
            <p:ph type="title"/>
          </p:nvPr>
        </p:nvSpPr>
        <p:spPr>
          <a:xfrm>
            <a:off x="1110483" y="-500387"/>
            <a:ext cx="20828001" cy="4648201"/>
          </a:xfrm>
          <a:prstGeom prst="rect">
            <a:avLst/>
          </a:prstGeom>
        </p:spPr>
        <p:txBody>
          <a:bodyPr/>
          <a:lstStyle>
            <a:lvl1pPr algn="ctr"/>
          </a:lstStyle>
          <a:p>
            <a:pPr/>
            <a:r>
              <a:t>RStudio::conf 2020</a:t>
            </a:r>
          </a:p>
        </p:txBody>
      </p:sp>
      <p:sp>
        <p:nvSpPr>
          <p:cNvPr id="277" name="19 Workshops"/>
          <p:cNvSpPr txBox="1"/>
          <p:nvPr/>
        </p:nvSpPr>
        <p:spPr>
          <a:xfrm>
            <a:off x="1747323" y="2804190"/>
            <a:ext cx="8741665" cy="201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12000">
                <a:solidFill>
                  <a:srgbClr val="404040"/>
                </a:solidFill>
                <a:latin typeface="+mn-lt"/>
                <a:ea typeface="+mn-ea"/>
                <a:cs typeface="+mn-cs"/>
                <a:sym typeface="Source Sans Pro Light"/>
              </a:defRPr>
            </a:lvl1pPr>
          </a:lstStyle>
          <a:p>
            <a:pPr/>
            <a:r>
              <a:t>19 Workshops</a:t>
            </a:r>
          </a:p>
        </p:txBody>
      </p:sp>
      <p:sp>
        <p:nvSpPr>
          <p:cNvPr id="278" name="101 Teaching Staff"/>
          <p:cNvSpPr txBox="1"/>
          <p:nvPr/>
        </p:nvSpPr>
        <p:spPr>
          <a:xfrm>
            <a:off x="10464309" y="4502182"/>
            <a:ext cx="11233405" cy="201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12000">
                <a:solidFill>
                  <a:srgbClr val="404040"/>
                </a:solidFill>
                <a:latin typeface="+mn-lt"/>
                <a:ea typeface="+mn-ea"/>
                <a:cs typeface="+mn-cs"/>
                <a:sym typeface="Source Sans Pro Light"/>
              </a:defRPr>
            </a:lvl1pPr>
          </a:lstStyle>
          <a:p>
            <a:pPr/>
            <a:r>
              <a:t>101 Teaching Staff</a:t>
            </a:r>
          </a:p>
        </p:txBody>
      </p:sp>
      <p:sp>
        <p:nvSpPr>
          <p:cNvPr id="279" name="1,300+ students"/>
          <p:cNvSpPr txBox="1"/>
          <p:nvPr/>
        </p:nvSpPr>
        <p:spPr>
          <a:xfrm>
            <a:off x="1823291" y="6052180"/>
            <a:ext cx="9724645" cy="201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12000">
                <a:solidFill>
                  <a:srgbClr val="404040"/>
                </a:solidFill>
                <a:latin typeface="+mn-lt"/>
                <a:ea typeface="+mn-ea"/>
                <a:cs typeface="+mn-cs"/>
                <a:sym typeface="Source Sans Pro Light"/>
              </a:defRPr>
            </a:lvl1pPr>
          </a:lstStyle>
          <a:p>
            <a:pPr/>
            <a:r>
              <a:t>1,300+ students</a:t>
            </a:r>
          </a:p>
        </p:txBody>
      </p:sp>
      <p:sp>
        <p:nvSpPr>
          <p:cNvPr id="280" name="largest R education event in the world"/>
          <p:cNvSpPr txBox="1"/>
          <p:nvPr/>
        </p:nvSpPr>
        <p:spPr>
          <a:xfrm>
            <a:off x="1275928" y="8664525"/>
            <a:ext cx="26187004" cy="168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0000">
                <a:solidFill>
                  <a:srgbClr val="404040"/>
                </a:solidFill>
                <a:latin typeface="+mn-lt"/>
                <a:ea typeface="+mn-ea"/>
                <a:cs typeface="+mn-cs"/>
                <a:sym typeface="Source Sans Pro Light"/>
              </a:defRPr>
            </a:lvl1pPr>
          </a:lstStyle>
          <a:p>
            <a:pPr/>
            <a:r>
              <a:t>largest R education event in the world</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78"/>
                                        </p:tgtEl>
                                        <p:attrNameLst>
                                          <p:attrName>style.visibility</p:attrName>
                                        </p:attrNameLst>
                                      </p:cBhvr>
                                      <p:to>
                                        <p:strVal val="visible"/>
                                      </p:to>
                                    </p:set>
                                    <p:animEffect filter="dissolve" transition="in">
                                      <p:cBhvr>
                                        <p:cTn id="12" dur="1000"/>
                                        <p:tgtEl>
                                          <p:spTgt spid="27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79"/>
                                        </p:tgtEl>
                                        <p:attrNameLst>
                                          <p:attrName>style.visibility</p:attrName>
                                        </p:attrNameLst>
                                      </p:cBhvr>
                                      <p:to>
                                        <p:strVal val="visible"/>
                                      </p:to>
                                    </p:set>
                                    <p:animEffect filter="dissolve" transition="in">
                                      <p:cBhvr>
                                        <p:cTn id="17" dur="1000"/>
                                        <p:tgtEl>
                                          <p:spTgt spid="27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80"/>
                                        </p:tgtEl>
                                        <p:attrNameLst>
                                          <p:attrName>style.visibility</p:attrName>
                                        </p:attrNameLst>
                                      </p:cBhvr>
                                      <p:to>
                                        <p:strVal val="visible"/>
                                      </p:to>
                                    </p:set>
                                    <p:animEffect filter="dissolve" transition="in">
                                      <p:cBhvr>
                                        <p:cTn id="22"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2"/>
      <p:bldP build="whole" bldLvl="1" animBg="1" rev="0" advAuto="0" spid="277" grpId="1"/>
      <p:bldP build="whole" bldLvl="1" animBg="1" rev="0" advAuto="0" spid="279" grpId="3"/>
      <p:bldP build="whole" bldLvl="1" animBg="1" rev="0" advAuto="0" spid="280"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Other RStudio Education Contributions"/>
          <p:cNvSpPr txBox="1"/>
          <p:nvPr>
            <p:ph type="title"/>
          </p:nvPr>
        </p:nvSpPr>
        <p:spPr>
          <a:prstGeom prst="rect">
            <a:avLst/>
          </a:prstGeom>
        </p:spPr>
        <p:txBody>
          <a:bodyPr/>
          <a:lstStyle>
            <a:lvl1pPr defTabSz="569594">
              <a:defRPr sz="10350"/>
            </a:lvl1pPr>
          </a:lstStyle>
          <a:p>
            <a:pPr/>
            <a:r>
              <a:t>Other RStudio Education Contributions</a:t>
            </a:r>
          </a:p>
        </p:txBody>
      </p:sp>
      <p:sp>
        <p:nvSpPr>
          <p:cNvPr id="283" name="Free online books…"/>
          <p:cNvSpPr txBox="1"/>
          <p:nvPr>
            <p:ph type="body" idx="1"/>
          </p:nvPr>
        </p:nvSpPr>
        <p:spPr>
          <a:prstGeom prst="rect">
            <a:avLst/>
          </a:prstGeom>
        </p:spPr>
        <p:txBody>
          <a:bodyPr/>
          <a:lstStyle/>
          <a:p>
            <a:pPr>
              <a:defRPr sz="6300"/>
            </a:pPr>
            <a:r>
              <a:t>Free online books</a:t>
            </a:r>
          </a:p>
          <a:p>
            <a:pPr>
              <a:defRPr sz="6300"/>
            </a:pPr>
            <a:r>
              <a:t>R packages for education</a:t>
            </a:r>
          </a:p>
          <a:p>
            <a:pPr>
              <a:defRPr sz="6300"/>
            </a:pPr>
            <a:r>
              <a:t>Open source workshop materials on github</a:t>
            </a:r>
          </a:p>
          <a:p>
            <a:pPr>
              <a:defRPr sz="6300"/>
            </a:pPr>
            <a:r>
              <a:t>Free academic licenses for RStudio Pro products</a:t>
            </a:r>
          </a:p>
          <a:p>
            <a:pPr>
              <a:defRPr sz="6300"/>
            </a:pPr>
            <a:r>
              <a:t>Annual survey of how people learn 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286" name="Text"/>
          <p:cNvSpPr txBox="1"/>
          <p:nvPr>
            <p:ph type="body" idx="13"/>
          </p:nvPr>
        </p:nvSpPr>
        <p:spPr>
          <a:prstGeom prst="rect">
            <a:avLst/>
          </a:prstGeom>
        </p:spPr>
        <p:txBody>
          <a:bodyPr/>
          <a:lstStyle/>
          <a:p>
            <a:pPr marL="0" indent="0" algn="ctr">
              <a:spcBef>
                <a:spcPts val="0"/>
              </a:spcBef>
              <a:buSzTx/>
              <a:buNone/>
              <a:defRPr sz="10000">
                <a:solidFill>
                  <a:srgbClr val="FFFFFF"/>
                </a:solidFill>
              </a:defRPr>
            </a:pPr>
          </a:p>
        </p:txBody>
      </p:sp>
      <p:pic>
        <p:nvPicPr>
          <p:cNvPr id="287" name="nathan-anderson-KvgB81s4dF0-unsplash.jpg" descr="nathan-anderson-KvgB81s4dF0-unsplash.jpg"/>
          <p:cNvPicPr>
            <a:picLocks noChangeAspect="1"/>
          </p:cNvPicPr>
          <p:nvPr/>
        </p:nvPicPr>
        <p:blipFill>
          <a:blip r:embed="rId3">
            <a:extLst/>
          </a:blip>
          <a:stretch>
            <a:fillRect/>
          </a:stretch>
        </p:blipFill>
        <p:spPr>
          <a:xfrm>
            <a:off x="-111355" y="-3056944"/>
            <a:ext cx="24606710" cy="16426288"/>
          </a:xfrm>
          <a:prstGeom prst="rect">
            <a:avLst/>
          </a:prstGeom>
          <a:ln w="12700">
            <a:miter lim="400000"/>
          </a:ln>
        </p:spPr>
      </p:pic>
      <p:sp>
        <p:nvSpPr>
          <p:cNvPr id="288" name="But that's not nearly enough"/>
          <p:cNvSpPr txBox="1"/>
          <p:nvPr/>
        </p:nvSpPr>
        <p:spPr>
          <a:xfrm>
            <a:off x="4758055" y="6140449"/>
            <a:ext cx="1512189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rgbClr val="FFFFFF"/>
                </a:solidFill>
                <a:latin typeface="Source Sans Pro Regular"/>
                <a:ea typeface="Source Sans Pro Regular"/>
                <a:cs typeface="Source Sans Pro Regular"/>
                <a:sym typeface="Source Sans Pro Regular"/>
              </a:defRPr>
            </a:lvl1pPr>
          </a:lstStyle>
          <a:p>
            <a:pPr/>
            <a:r>
              <a:t>But that's not nearly enough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Most R users are self-taught"/>
          <p:cNvSpPr txBox="1"/>
          <p:nvPr>
            <p:ph type="title"/>
          </p:nvPr>
        </p:nvSpPr>
        <p:spPr>
          <a:xfrm>
            <a:off x="5219653" y="328229"/>
            <a:ext cx="17386347" cy="2480646"/>
          </a:xfrm>
          <a:prstGeom prst="rect">
            <a:avLst/>
          </a:prstGeom>
        </p:spPr>
        <p:txBody>
          <a:bodyPr/>
          <a:lstStyle>
            <a:lvl1pPr defTabSz="676909">
              <a:defRPr sz="12300"/>
            </a:lvl1pPr>
          </a:lstStyle>
          <a:p>
            <a:pPr/>
            <a:r>
              <a:t>Most R users are self-taught</a:t>
            </a:r>
          </a:p>
        </p:txBody>
      </p:sp>
      <p:pic>
        <p:nvPicPr>
          <p:cNvPr id="291" name="R Learning Path  (R Users Only).pdf" descr="R Learning Path  (R Users Only).pdf"/>
          <p:cNvPicPr>
            <a:picLocks noChangeAspect="1"/>
          </p:cNvPicPr>
          <p:nvPr/>
        </p:nvPicPr>
        <p:blipFill>
          <a:blip r:embed="rId2">
            <a:extLst/>
          </a:blip>
          <a:stretch>
            <a:fillRect/>
          </a:stretch>
        </p:blipFill>
        <p:spPr>
          <a:xfrm>
            <a:off x="2723126" y="3596229"/>
            <a:ext cx="21606519" cy="8102445"/>
          </a:xfrm>
          <a:prstGeom prst="rect">
            <a:avLst/>
          </a:prstGeom>
          <a:ln w="12700">
            <a:miter lim="400000"/>
          </a:ln>
        </p:spPr>
      </p:pic>
      <p:sp>
        <p:nvSpPr>
          <p:cNvPr id="292" name="https://github.com/rstudio/learning-r-survey"/>
          <p:cNvSpPr txBox="1"/>
          <p:nvPr/>
        </p:nvSpPr>
        <p:spPr>
          <a:xfrm>
            <a:off x="3726395" y="11045859"/>
            <a:ext cx="757313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https://github.com/rstudio/learning-r-survey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Data science education faces serious challenges"/>
          <p:cNvSpPr txBox="1"/>
          <p:nvPr/>
        </p:nvSpPr>
        <p:spPr>
          <a:xfrm>
            <a:off x="2574992" y="5219700"/>
            <a:ext cx="20488912"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0000">
                <a:solidFill>
                  <a:schemeClr val="accent4"/>
                </a:solidFill>
                <a:latin typeface="Source Sans Pro Regular"/>
                <a:ea typeface="Source Sans Pro Regular"/>
                <a:cs typeface="Source Sans Pro Regular"/>
                <a:sym typeface="Source Sans Pro Regular"/>
              </a:defRPr>
            </a:lvl1pPr>
          </a:lstStyle>
          <a:p>
            <a:pPr/>
            <a:r>
              <a:t>Data science education faces serious challenges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yoda-advice-always-in-motion-is-the-future.jpg" descr="yoda-advice-always-in-motion-is-the-future.jpg"/>
          <p:cNvPicPr>
            <a:picLocks noChangeAspect="1"/>
          </p:cNvPicPr>
          <p:nvPr/>
        </p:nvPicPr>
        <p:blipFill>
          <a:blip r:embed="rId2">
            <a:extLst/>
          </a:blip>
          <a:stretch>
            <a:fillRect/>
          </a:stretch>
        </p:blipFill>
        <p:spPr>
          <a:xfrm>
            <a:off x="21927" y="95448"/>
            <a:ext cx="24384001" cy="13716001"/>
          </a:xfrm>
          <a:prstGeom prst="rect">
            <a:avLst/>
          </a:prstGeom>
          <a:ln w="12700">
            <a:miter lim="400000"/>
          </a:ln>
        </p:spPr>
      </p:pic>
      <p:sp>
        <p:nvSpPr>
          <p:cNvPr id="297" name="You're not afraid?"/>
          <p:cNvSpPr txBox="1"/>
          <p:nvPr/>
        </p:nvSpPr>
        <p:spPr>
          <a:xfrm>
            <a:off x="538479" y="654049"/>
            <a:ext cx="933704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Source Sans Pro Regular"/>
                <a:ea typeface="Source Sans Pro Regular"/>
                <a:cs typeface="Source Sans Pro Regular"/>
                <a:sym typeface="Source Sans Pro Regular"/>
              </a:defRPr>
            </a:lvl1pPr>
          </a:lstStyle>
          <a:p>
            <a:pPr/>
            <a:r>
              <a:t>You're not afraid?</a:t>
            </a:r>
          </a:p>
        </p:txBody>
      </p:sp>
      <p:sp>
        <p:nvSpPr>
          <p:cNvPr id="298" name="You will be....."/>
          <p:cNvSpPr txBox="1"/>
          <p:nvPr/>
        </p:nvSpPr>
        <p:spPr>
          <a:xfrm>
            <a:off x="15304135" y="11626849"/>
            <a:ext cx="73393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Source Sans Pro Regular"/>
                <a:ea typeface="Source Sans Pro Regular"/>
                <a:cs typeface="Source Sans Pro Regular"/>
                <a:sym typeface="Source Sans Pro Regular"/>
              </a:defRPr>
            </a:lvl1pPr>
          </a:lstStyle>
          <a:p>
            <a:pPr/>
            <a:r>
              <a:t>You will be.....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7" grpId="1"/>
      <p:bldP build="whole" bldLvl="1" animBg="1" rev="0" advAuto="0" spid="298"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2" name="Data explosion"/>
          <p:cNvGrpSpPr/>
          <p:nvPr/>
        </p:nvGrpSpPr>
        <p:grpSpPr>
          <a:xfrm>
            <a:off x="1841041" y="5071696"/>
            <a:ext cx="9625335" cy="1926293"/>
            <a:chOff x="0" y="0"/>
            <a:chExt cx="9625334" cy="1926292"/>
          </a:xfrm>
        </p:grpSpPr>
        <p:sp>
          <p:nvSpPr>
            <p:cNvPr id="301"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300"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sp>
        <p:nvSpPr>
          <p:cNvPr id="303"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306" name="1. We're drowning in data"/>
          <p:cNvSpPr txBox="1"/>
          <p:nvPr>
            <p:ph type="body" idx="13"/>
          </p:nvPr>
        </p:nvSpPr>
        <p:spPr>
          <a:xfrm>
            <a:off x="5428614" y="6013449"/>
            <a:ext cx="13526771" cy="1689101"/>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SzTx/>
              <a:buNone/>
              <a:defRPr sz="10000">
                <a:solidFill>
                  <a:schemeClr val="accent4"/>
                </a:solidFill>
              </a:defRPr>
            </a:lvl1pPr>
          </a:lstStyle>
          <a:p>
            <a:pPr/>
            <a:r>
              <a:t>1. We're drowning in data</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ctangle"/>
          <p:cNvSpPr/>
          <p:nvPr/>
        </p:nvSpPr>
        <p:spPr>
          <a:xfrm>
            <a:off x="-174129" y="21828"/>
            <a:ext cx="24732258" cy="13672344"/>
          </a:xfrm>
          <a:prstGeom prst="rect">
            <a:avLst/>
          </a:prstGeom>
          <a:solidFill>
            <a:srgbClr val="000000"/>
          </a:solidFill>
          <a:ln w="12700">
            <a:miter lim="400000"/>
          </a:ln>
        </p:spPr>
        <p:txBody>
          <a:bodyPr lIns="0" tIns="0" rIns="0" bIns="0" anchor="ctr"/>
          <a:lstStyle/>
          <a:p>
            <a:pPr>
              <a:defRPr b="0" sz="10000">
                <a:solidFill>
                  <a:srgbClr val="FFFFFF"/>
                </a:solidFill>
                <a:latin typeface="Source Sans Pro Regular"/>
                <a:ea typeface="Source Sans Pro Regular"/>
                <a:cs typeface="Source Sans Pro Regular"/>
                <a:sym typeface="Source Sans Pro Regular"/>
              </a:defRPr>
            </a:pPr>
          </a:p>
        </p:txBody>
      </p:sp>
      <p:sp>
        <p:nvSpPr>
          <p:cNvPr id="309" name="&quot;90% of the data in the world  was created in the last 2 years&quot;"/>
          <p:cNvSpPr txBox="1"/>
          <p:nvPr/>
        </p:nvSpPr>
        <p:spPr>
          <a:xfrm>
            <a:off x="4024629" y="3416300"/>
            <a:ext cx="16334741" cy="327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0000">
                <a:solidFill>
                  <a:schemeClr val="accent4">
                    <a:hueOff val="366961"/>
                    <a:satOff val="4172"/>
                    <a:lumOff val="11129"/>
                  </a:schemeClr>
                </a:solidFill>
                <a:latin typeface="Source Sans Pro Regular"/>
                <a:ea typeface="Source Sans Pro Regular"/>
                <a:cs typeface="Source Sans Pro Regular"/>
                <a:sym typeface="Source Sans Pro Regular"/>
              </a:defRPr>
            </a:pPr>
            <a:r>
              <a:t>"90% of the data in the world </a:t>
            </a:r>
            <a:br/>
            <a:r>
              <a:t>was created in the last 2 years"</a:t>
            </a:r>
          </a:p>
        </p:txBody>
      </p:sp>
      <p:sp>
        <p:nvSpPr>
          <p:cNvPr id="310" name="IBM Marketing Cloud, “10 Key Marketing Trends For 2017"/>
          <p:cNvSpPr txBox="1"/>
          <p:nvPr/>
        </p:nvSpPr>
        <p:spPr>
          <a:xfrm>
            <a:off x="4703127" y="8743950"/>
            <a:ext cx="14977746"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000">
                <a:solidFill>
                  <a:srgbClr val="FFFFFF"/>
                </a:solidFill>
                <a:latin typeface="Source Sans Pro Regular"/>
                <a:ea typeface="Source Sans Pro Regular"/>
                <a:cs typeface="Source Sans Pro Regular"/>
                <a:sym typeface="Source Sans Pro Regular"/>
              </a:defRPr>
            </a:lvl1pPr>
          </a:lstStyle>
          <a:p>
            <a:pPr/>
            <a:r>
              <a:t>IBM Marketing Cloud, “10 Key Marketing Trends For 2017</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310"/>
                                        </p:tgtEl>
                                        <p:attrNameLst>
                                          <p:attrName>style.visibility</p:attrName>
                                        </p:attrNameLst>
                                      </p:cBhvr>
                                      <p:to>
                                        <p:strVal val="visible"/>
                                      </p:to>
                                    </p:set>
                                    <p:animEffect filter="dissolve" transition="in">
                                      <p:cBhvr>
                                        <p:cTn id="11"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2"/>
      <p:bldP build="whole" bldLvl="1" animBg="1" rev="0" advAuto="0" spid="30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1*sCGkrzpXSjLL7rcwR7oA_g.jpeg" descr="1*sCGkrzpXSjLL7rcwR7oA_g.jpeg"/>
          <p:cNvPicPr>
            <a:picLocks noChangeAspect="1"/>
          </p:cNvPicPr>
          <p:nvPr/>
        </p:nvPicPr>
        <p:blipFill>
          <a:blip r:embed="rId2">
            <a:extLst/>
          </a:blip>
          <a:stretch>
            <a:fillRect/>
          </a:stretch>
        </p:blipFill>
        <p:spPr>
          <a:xfrm>
            <a:off x="-79375" y="-122040"/>
            <a:ext cx="24542750" cy="163700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7" name="Francis_Amasa_Walker_MIT.png" descr="Francis_Amasa_Walker_MIT.png"/>
          <p:cNvPicPr>
            <a:picLocks noChangeAspect="1"/>
          </p:cNvPicPr>
          <p:nvPr/>
        </p:nvPicPr>
        <p:blipFill>
          <a:blip r:embed="rId2">
            <a:extLst/>
          </a:blip>
          <a:srcRect l="0" t="0" r="0" b="3488"/>
          <a:stretch>
            <a:fillRect/>
          </a:stretch>
        </p:blipFill>
        <p:spPr>
          <a:xfrm>
            <a:off x="1759544" y="-9405"/>
            <a:ext cx="8373466" cy="10313917"/>
          </a:xfrm>
          <a:prstGeom prst="rect">
            <a:avLst/>
          </a:prstGeom>
          <a:ln w="12700">
            <a:miter lim="400000"/>
          </a:ln>
        </p:spPr>
      </p:pic>
      <p:sp>
        <p:nvSpPr>
          <p:cNvPr id="238" name="Francis Amasa Walker…"/>
          <p:cNvSpPr txBox="1"/>
          <p:nvPr/>
        </p:nvSpPr>
        <p:spPr>
          <a:xfrm>
            <a:off x="-394844" y="10591800"/>
            <a:ext cx="14714046"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4000">
                <a:solidFill>
                  <a:srgbClr val="FFFFFF"/>
                </a:solidFill>
                <a:latin typeface="Source Sans Pro Bold"/>
                <a:ea typeface="Source Sans Pro Bold"/>
                <a:cs typeface="Source Sans Pro Bold"/>
                <a:sym typeface="Source Sans Pro Bold"/>
              </a:defRPr>
            </a:pPr>
            <a:r>
              <a:t>Francis Amasa Walker</a:t>
            </a:r>
          </a:p>
          <a:p>
            <a:pPr>
              <a:defRPr b="0" sz="4000">
                <a:solidFill>
                  <a:srgbClr val="FFFFFF"/>
                </a:solidFill>
                <a:latin typeface="Source Sans Pro Bold"/>
                <a:ea typeface="Source Sans Pro Bold"/>
                <a:cs typeface="Source Sans Pro Bold"/>
                <a:sym typeface="Source Sans Pro Bold"/>
              </a:defRPr>
            </a:pPr>
            <a:r>
              <a:t>Adujunt General of the Union Army</a:t>
            </a:r>
          </a:p>
          <a:p>
            <a:pPr>
              <a:defRPr b="0" sz="4000">
                <a:solidFill>
                  <a:srgbClr val="FFFFFF"/>
                </a:solidFill>
                <a:latin typeface="Source Sans Pro Bold"/>
                <a:ea typeface="Source Sans Pro Bold"/>
                <a:cs typeface="Source Sans Pro Bold"/>
                <a:sym typeface="Source Sans Pro Bold"/>
              </a:defRPr>
            </a:pPr>
            <a:r>
              <a:t>Superintendent of the U.S. Census in 1870 and 1880</a:t>
            </a:r>
          </a:p>
          <a:p>
            <a:pPr>
              <a:defRPr b="0" sz="4000">
                <a:solidFill>
                  <a:srgbClr val="FFFFFF"/>
                </a:solidFill>
                <a:latin typeface="Source Sans Pro Bold"/>
                <a:ea typeface="Source Sans Pro Bold"/>
                <a:cs typeface="Source Sans Pro Bold"/>
                <a:sym typeface="Source Sans Pro Bold"/>
              </a:defRPr>
            </a:pPr>
            <a:r>
              <a:t>3rd President of the Massachusetts Institute of Technology</a:t>
            </a:r>
          </a:p>
        </p:txBody>
      </p:sp>
      <p:pic>
        <p:nvPicPr>
          <p:cNvPr id="239" name="IMG_2212.png" descr="IMG_2212.png"/>
          <p:cNvPicPr>
            <a:picLocks noChangeAspect="1"/>
          </p:cNvPicPr>
          <p:nvPr/>
        </p:nvPicPr>
        <p:blipFill>
          <a:blip r:embed="rId3">
            <a:extLst/>
          </a:blip>
          <a:srcRect l="10212" t="41288" r="10212" b="13275"/>
          <a:stretch>
            <a:fillRect/>
          </a:stretch>
        </p:blipFill>
        <p:spPr>
          <a:xfrm>
            <a:off x="10864622" y="28099"/>
            <a:ext cx="13449228" cy="10239140"/>
          </a:xfrm>
          <a:prstGeom prst="rect">
            <a:avLst/>
          </a:prstGeom>
          <a:ln w="12700">
            <a:miter lim="400000"/>
          </a:ln>
        </p:spPr>
      </p:pic>
      <p:sp>
        <p:nvSpPr>
          <p:cNvPr id="240" name="Julia Comstock…"/>
          <p:cNvSpPr txBox="1"/>
          <p:nvPr/>
        </p:nvSpPr>
        <p:spPr>
          <a:xfrm>
            <a:off x="12456266" y="10350499"/>
            <a:ext cx="10926867"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4000">
                <a:solidFill>
                  <a:srgbClr val="FFFFFF"/>
                </a:solidFill>
                <a:latin typeface="Source Sans Pro Bold"/>
                <a:ea typeface="Source Sans Pro Bold"/>
                <a:cs typeface="Source Sans Pro Bold"/>
                <a:sym typeface="Source Sans Pro Bold"/>
              </a:defRPr>
            </a:pPr>
            <a:r>
              <a:t>Julia Comstock</a:t>
            </a:r>
          </a:p>
          <a:p>
            <a:pPr>
              <a:defRPr b="0" sz="4000">
                <a:solidFill>
                  <a:srgbClr val="FFFFFF"/>
                </a:solidFill>
                <a:latin typeface="Source Sans Pro Bold"/>
                <a:ea typeface="Source Sans Pro Bold"/>
                <a:cs typeface="Source Sans Pro Bold"/>
                <a:sym typeface="Source Sans Pro Bold"/>
              </a:defRPr>
            </a:pPr>
            <a:r>
              <a:t>Assistant to 10 MIT Presidents, 1892-1952</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37"/>
                                        </p:tgtEl>
                                        <p:attrNameLst>
                                          <p:attrName>style.visibility</p:attrName>
                                        </p:attrNameLst>
                                      </p:cBhvr>
                                      <p:to>
                                        <p:strVal val="visible"/>
                                      </p:to>
                                    </p:set>
                                    <p:animEffect filter="dissolve" transition="in">
                                      <p:cBhvr>
                                        <p:cTn id="7" dur="5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38"/>
                                        </p:tgtEl>
                                        <p:attrNameLst>
                                          <p:attrName>style.visibility</p:attrName>
                                        </p:attrNameLst>
                                      </p:cBhvr>
                                      <p:to>
                                        <p:strVal val="visible"/>
                                      </p:to>
                                    </p:set>
                                    <p:animEffect filter="dissolve" transition="in">
                                      <p:cBhvr>
                                        <p:cTn id="12" dur="5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39"/>
                                        </p:tgtEl>
                                        <p:attrNameLst>
                                          <p:attrName>style.visibility</p:attrName>
                                        </p:attrNameLst>
                                      </p:cBhvr>
                                      <p:to>
                                        <p:strVal val="visible"/>
                                      </p:to>
                                    </p:set>
                                    <p:animEffect filter="dissolve" transition="in">
                                      <p:cBhvr>
                                        <p:cTn id="17" dur="500"/>
                                        <p:tgtEl>
                                          <p:spTgt spid="23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40"/>
                                        </p:tgtEl>
                                        <p:attrNameLst>
                                          <p:attrName>style.visibility</p:attrName>
                                        </p:attrNameLst>
                                      </p:cBhvr>
                                      <p:to>
                                        <p:strVal val="visible"/>
                                      </p:to>
                                    </p:set>
                                    <p:animEffect filter="dissolve" transition="in">
                                      <p:cBhvr>
                                        <p:cTn id="22"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P build="whole" bldLvl="1" animBg="1" rev="0" advAuto="0" spid="240" grpId="4"/>
      <p:bldP build="whole" bldLvl="1" animBg="1" rev="0" advAuto="0" spid="238" grpId="2"/>
      <p:bldP build="whole" bldLvl="1" animBg="1" rev="0" advAuto="0" spid="239" grpId="3"/>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6" name="Group"/>
          <p:cNvGrpSpPr/>
          <p:nvPr/>
        </p:nvGrpSpPr>
        <p:grpSpPr>
          <a:xfrm>
            <a:off x="1715052" y="9800780"/>
            <a:ext cx="2690114" cy="3046610"/>
            <a:chOff x="-111" y="0"/>
            <a:chExt cx="2690112" cy="3046608"/>
          </a:xfrm>
        </p:grpSpPr>
        <p:pic>
          <p:nvPicPr>
            <p:cNvPr id="314" name="51nSRR9D7FL._SR500,500_.jpg" descr="51nSRR9D7FL._SR500,500_.jpg"/>
            <p:cNvPicPr>
              <a:picLocks noChangeAspect="1"/>
            </p:cNvPicPr>
            <p:nvPr/>
          </p:nvPicPr>
          <p:blipFill>
            <a:blip r:embed="rId2">
              <a:extLst/>
            </a:blip>
            <a:srcRect l="11083" t="18800" r="8956" b="19214"/>
            <a:stretch>
              <a:fillRect/>
            </a:stretch>
          </p:blipFill>
          <p:spPr>
            <a:xfrm>
              <a:off x="-112" y="0"/>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sp>
          <p:nvSpPr>
            <p:cNvPr id="315" name="2020"/>
            <p:cNvSpPr txBox="1"/>
            <p:nvPr/>
          </p:nvSpPr>
          <p:spPr>
            <a:xfrm>
              <a:off x="769387" y="2533161"/>
              <a:ext cx="1093228" cy="51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latin typeface="Source Sans Pro Bold"/>
                  <a:ea typeface="Source Sans Pro Bold"/>
                  <a:cs typeface="Source Sans Pro Bold"/>
                  <a:sym typeface="Source Sans Pro Bold"/>
                </a:defRPr>
              </a:lvl1pPr>
            </a:lstStyle>
            <a:p>
              <a:pPr/>
              <a:r>
                <a:t>2020</a:t>
              </a:r>
            </a:p>
          </p:txBody>
        </p:sp>
      </p:grpSp>
      <p:grpSp>
        <p:nvGrpSpPr>
          <p:cNvPr id="328" name="Group"/>
          <p:cNvGrpSpPr/>
          <p:nvPr/>
        </p:nvGrpSpPr>
        <p:grpSpPr>
          <a:xfrm>
            <a:off x="6983470" y="5894114"/>
            <a:ext cx="5324322" cy="6953276"/>
            <a:chOff x="-111" y="0"/>
            <a:chExt cx="5324321" cy="6953274"/>
          </a:xfrm>
        </p:grpSpPr>
        <p:sp>
          <p:nvSpPr>
            <p:cNvPr id="317" name="2022"/>
            <p:cNvSpPr txBox="1"/>
            <p:nvPr/>
          </p:nvSpPr>
          <p:spPr>
            <a:xfrm>
              <a:off x="2432132" y="6439827"/>
              <a:ext cx="1219236" cy="51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latin typeface="Source Sans Pro Bold"/>
                  <a:ea typeface="Source Sans Pro Bold"/>
                  <a:cs typeface="Source Sans Pro Bold"/>
                  <a:sym typeface="Source Sans Pro Bold"/>
                </a:defRPr>
              </a:lvl1pPr>
            </a:lstStyle>
            <a:p>
              <a:pPr/>
              <a:r>
                <a:t>2022</a:t>
              </a:r>
            </a:p>
          </p:txBody>
        </p:sp>
        <p:pic>
          <p:nvPicPr>
            <p:cNvPr id="318" name="51nSRR9D7FL._SR500,500_.jpg" descr="51nSRR9D7FL._SR500,500_.jpg"/>
            <p:cNvPicPr>
              <a:picLocks noChangeAspect="1"/>
            </p:cNvPicPr>
            <p:nvPr/>
          </p:nvPicPr>
          <p:blipFill>
            <a:blip r:embed="rId2">
              <a:extLst/>
            </a:blip>
            <a:srcRect l="11083" t="18800" r="8956" b="19214"/>
            <a:stretch>
              <a:fillRect/>
            </a:stretch>
          </p:blipFill>
          <p:spPr>
            <a:xfrm>
              <a:off x="111507" y="3906666"/>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19" name="51nSRR9D7FL._SR500,500_.jpg" descr="51nSRR9D7FL._SR500,500_.jpg"/>
            <p:cNvPicPr>
              <a:picLocks noChangeAspect="1"/>
            </p:cNvPicPr>
            <p:nvPr/>
          </p:nvPicPr>
          <p:blipFill>
            <a:blip r:embed="rId2">
              <a:extLst/>
            </a:blip>
            <a:srcRect l="11083" t="18800" r="8956" b="19214"/>
            <a:stretch>
              <a:fillRect/>
            </a:stretch>
          </p:blipFill>
          <p:spPr>
            <a:xfrm>
              <a:off x="2634097" y="3917827"/>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0" name="51nSRR9D7FL._SR500,500_.jpg" descr="51nSRR9D7FL._SR500,500_.jpg"/>
            <p:cNvPicPr>
              <a:picLocks noChangeAspect="1"/>
            </p:cNvPicPr>
            <p:nvPr/>
          </p:nvPicPr>
          <p:blipFill>
            <a:blip r:embed="rId2">
              <a:extLst/>
            </a:blip>
            <a:srcRect l="11083" t="18800" r="8956" b="19214"/>
            <a:stretch>
              <a:fillRect/>
            </a:stretch>
          </p:blipFill>
          <p:spPr>
            <a:xfrm>
              <a:off x="66859" y="2924418"/>
              <a:ext cx="2690114"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1" name="51nSRR9D7FL._SR500,500_.jpg" descr="51nSRR9D7FL._SR500,500_.jpg"/>
            <p:cNvPicPr>
              <a:picLocks noChangeAspect="1"/>
            </p:cNvPicPr>
            <p:nvPr/>
          </p:nvPicPr>
          <p:blipFill>
            <a:blip r:embed="rId2">
              <a:extLst/>
            </a:blip>
            <a:srcRect l="11083" t="18800" r="8956" b="19214"/>
            <a:stretch>
              <a:fillRect/>
            </a:stretch>
          </p:blipFill>
          <p:spPr>
            <a:xfrm>
              <a:off x="2589449" y="2935580"/>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2" name="51nSRR9D7FL._SR500,500_.jpg" descr="51nSRR9D7FL._SR500,500_.jpg"/>
            <p:cNvPicPr>
              <a:picLocks noChangeAspect="1"/>
            </p:cNvPicPr>
            <p:nvPr/>
          </p:nvPicPr>
          <p:blipFill>
            <a:blip r:embed="rId2">
              <a:extLst/>
            </a:blip>
            <a:srcRect l="11083" t="18800" r="8956" b="19214"/>
            <a:stretch>
              <a:fillRect/>
            </a:stretch>
          </p:blipFill>
          <p:spPr>
            <a:xfrm>
              <a:off x="22212" y="1964494"/>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3" name="51nSRR9D7FL._SR500,500_.jpg" descr="51nSRR9D7FL._SR500,500_.jpg"/>
            <p:cNvPicPr>
              <a:picLocks noChangeAspect="1"/>
            </p:cNvPicPr>
            <p:nvPr/>
          </p:nvPicPr>
          <p:blipFill>
            <a:blip r:embed="rId2">
              <a:extLst/>
            </a:blip>
            <a:srcRect l="11083" t="18800" r="8956" b="19214"/>
            <a:stretch>
              <a:fillRect/>
            </a:stretch>
          </p:blipFill>
          <p:spPr>
            <a:xfrm>
              <a:off x="2544802" y="197565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4" name="51nSRR9D7FL._SR500,500_.jpg" descr="51nSRR9D7FL._SR500,500_.jpg"/>
            <p:cNvPicPr>
              <a:picLocks noChangeAspect="1"/>
            </p:cNvPicPr>
            <p:nvPr/>
          </p:nvPicPr>
          <p:blipFill>
            <a:blip r:embed="rId2">
              <a:extLst/>
            </a:blip>
            <a:srcRect l="11083" t="18800" r="8956" b="19214"/>
            <a:stretch>
              <a:fillRect/>
            </a:stretch>
          </p:blipFill>
          <p:spPr>
            <a:xfrm>
              <a:off x="-112" y="1026895"/>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5" name="51nSRR9D7FL._SR500,500_.jpg" descr="51nSRR9D7FL._SR500,500_.jpg"/>
            <p:cNvPicPr>
              <a:picLocks noChangeAspect="1"/>
            </p:cNvPicPr>
            <p:nvPr/>
          </p:nvPicPr>
          <p:blipFill>
            <a:blip r:embed="rId2">
              <a:extLst/>
            </a:blip>
            <a:srcRect l="11083" t="18800" r="8956" b="19214"/>
            <a:stretch>
              <a:fillRect/>
            </a:stretch>
          </p:blipFill>
          <p:spPr>
            <a:xfrm>
              <a:off x="2522478" y="103805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6" name="51nSRR9D7FL._SR500,500_.jpg" descr="51nSRR9D7FL._SR500,500_.jpg"/>
            <p:cNvPicPr>
              <a:picLocks noChangeAspect="1"/>
            </p:cNvPicPr>
            <p:nvPr/>
          </p:nvPicPr>
          <p:blipFill>
            <a:blip r:embed="rId2">
              <a:extLst/>
            </a:blip>
            <a:srcRect l="11083" t="18800" r="8956" b="19214"/>
            <a:stretch>
              <a:fillRect/>
            </a:stretch>
          </p:blipFill>
          <p:spPr>
            <a:xfrm>
              <a:off x="-112" y="0"/>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27" name="51nSRR9D7FL._SR500,500_.jpg" descr="51nSRR9D7FL._SR500,500_.jpg"/>
            <p:cNvPicPr>
              <a:picLocks noChangeAspect="1"/>
            </p:cNvPicPr>
            <p:nvPr/>
          </p:nvPicPr>
          <p:blipFill>
            <a:blip r:embed="rId2">
              <a:extLst/>
            </a:blip>
            <a:srcRect l="11083" t="18800" r="8956" b="19214"/>
            <a:stretch>
              <a:fillRect/>
            </a:stretch>
          </p:blipFill>
          <p:spPr>
            <a:xfrm>
              <a:off x="2522478" y="11161"/>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grpSp>
      <p:grpSp>
        <p:nvGrpSpPr>
          <p:cNvPr id="372" name="Group"/>
          <p:cNvGrpSpPr/>
          <p:nvPr/>
        </p:nvGrpSpPr>
        <p:grpSpPr>
          <a:xfrm>
            <a:off x="13401565" y="325147"/>
            <a:ext cx="7545540" cy="12522243"/>
            <a:chOff x="-111" y="0"/>
            <a:chExt cx="7545539" cy="12522241"/>
          </a:xfrm>
        </p:grpSpPr>
        <p:sp>
          <p:nvSpPr>
            <p:cNvPr id="329" name="2024"/>
            <p:cNvSpPr txBox="1"/>
            <p:nvPr/>
          </p:nvSpPr>
          <p:spPr>
            <a:xfrm>
              <a:off x="3857242" y="12008794"/>
              <a:ext cx="1343755" cy="51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latin typeface="Source Sans Pro Bold"/>
                  <a:ea typeface="Source Sans Pro Bold"/>
                  <a:cs typeface="Source Sans Pro Bold"/>
                  <a:sym typeface="Source Sans Pro Bold"/>
                </a:defRPr>
              </a:lvl1pPr>
            </a:lstStyle>
            <a:p>
              <a:pPr/>
              <a:r>
                <a:t>2024</a:t>
              </a:r>
            </a:p>
          </p:txBody>
        </p:sp>
        <p:pic>
          <p:nvPicPr>
            <p:cNvPr id="330" name="51nSRR9D7FL._SR500,500_.jpg" descr="51nSRR9D7FL._SR500,500_.jpg"/>
            <p:cNvPicPr>
              <a:picLocks noChangeAspect="1"/>
            </p:cNvPicPr>
            <p:nvPr/>
          </p:nvPicPr>
          <p:blipFill>
            <a:blip r:embed="rId2">
              <a:extLst/>
            </a:blip>
            <a:srcRect l="11083" t="18800" r="8956" b="19214"/>
            <a:stretch>
              <a:fillRect/>
            </a:stretch>
          </p:blipFill>
          <p:spPr>
            <a:xfrm>
              <a:off x="2265754" y="8778014"/>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1" name="51nSRR9D7FL._SR500,500_.jpg" descr="51nSRR9D7FL._SR500,500_.jpg"/>
            <p:cNvPicPr>
              <a:picLocks noChangeAspect="1"/>
            </p:cNvPicPr>
            <p:nvPr/>
          </p:nvPicPr>
          <p:blipFill>
            <a:blip r:embed="rId2">
              <a:extLst/>
            </a:blip>
            <a:srcRect l="11083" t="18800" r="8956" b="19214"/>
            <a:stretch>
              <a:fillRect/>
            </a:stretch>
          </p:blipFill>
          <p:spPr>
            <a:xfrm>
              <a:off x="4788344" y="878917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2" name="51nSRR9D7FL._SR500,500_.jpg" descr="51nSRR9D7FL._SR500,500_.jpg"/>
            <p:cNvPicPr>
              <a:picLocks noChangeAspect="1"/>
            </p:cNvPicPr>
            <p:nvPr/>
          </p:nvPicPr>
          <p:blipFill>
            <a:blip r:embed="rId2">
              <a:extLst/>
            </a:blip>
            <a:srcRect l="11083" t="18800" r="8956" b="19214"/>
            <a:stretch>
              <a:fillRect/>
            </a:stretch>
          </p:blipFill>
          <p:spPr>
            <a:xfrm>
              <a:off x="2221107" y="7795767"/>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3" name="51nSRR9D7FL._SR500,500_.jpg" descr="51nSRR9D7FL._SR500,500_.jpg"/>
            <p:cNvPicPr>
              <a:picLocks noChangeAspect="1"/>
            </p:cNvPicPr>
            <p:nvPr/>
          </p:nvPicPr>
          <p:blipFill>
            <a:blip r:embed="rId2">
              <a:extLst/>
            </a:blip>
            <a:srcRect l="11083" t="18800" r="8956" b="19214"/>
            <a:stretch>
              <a:fillRect/>
            </a:stretch>
          </p:blipFill>
          <p:spPr>
            <a:xfrm>
              <a:off x="4743697" y="7806929"/>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4" name="51nSRR9D7FL._SR500,500_.jpg" descr="51nSRR9D7FL._SR500,500_.jpg"/>
            <p:cNvPicPr>
              <a:picLocks noChangeAspect="1"/>
            </p:cNvPicPr>
            <p:nvPr/>
          </p:nvPicPr>
          <p:blipFill>
            <a:blip r:embed="rId2">
              <a:extLst/>
            </a:blip>
            <a:srcRect l="11083" t="18800" r="8956" b="19214"/>
            <a:stretch>
              <a:fillRect/>
            </a:stretch>
          </p:blipFill>
          <p:spPr>
            <a:xfrm>
              <a:off x="2176459" y="6835843"/>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5" name="51nSRR9D7FL._SR500,500_.jpg" descr="51nSRR9D7FL._SR500,500_.jpg"/>
            <p:cNvPicPr>
              <a:picLocks noChangeAspect="1"/>
            </p:cNvPicPr>
            <p:nvPr/>
          </p:nvPicPr>
          <p:blipFill>
            <a:blip r:embed="rId2">
              <a:extLst/>
            </a:blip>
            <a:srcRect l="11083" t="18800" r="8956" b="19214"/>
            <a:stretch>
              <a:fillRect/>
            </a:stretch>
          </p:blipFill>
          <p:spPr>
            <a:xfrm>
              <a:off x="4699049" y="6847005"/>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6" name="51nSRR9D7FL._SR500,500_.jpg" descr="51nSRR9D7FL._SR500,500_.jpg"/>
            <p:cNvPicPr>
              <a:picLocks noChangeAspect="1"/>
            </p:cNvPicPr>
            <p:nvPr/>
          </p:nvPicPr>
          <p:blipFill>
            <a:blip r:embed="rId2">
              <a:extLst/>
            </a:blip>
            <a:srcRect l="11083" t="18800" r="8956" b="19214"/>
            <a:stretch>
              <a:fillRect/>
            </a:stretch>
          </p:blipFill>
          <p:spPr>
            <a:xfrm>
              <a:off x="2154135" y="5898243"/>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7" name="51nSRR9D7FL._SR500,500_.jpg" descr="51nSRR9D7FL._SR500,500_.jpg"/>
            <p:cNvPicPr>
              <a:picLocks noChangeAspect="1"/>
            </p:cNvPicPr>
            <p:nvPr/>
          </p:nvPicPr>
          <p:blipFill>
            <a:blip r:embed="rId2">
              <a:extLst/>
            </a:blip>
            <a:srcRect l="11083" t="18800" r="8956" b="19214"/>
            <a:stretch>
              <a:fillRect/>
            </a:stretch>
          </p:blipFill>
          <p:spPr>
            <a:xfrm>
              <a:off x="4676725" y="5909405"/>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8" name="51nSRR9D7FL._SR500,500_.jpg" descr="51nSRR9D7FL._SR500,500_.jpg"/>
            <p:cNvPicPr>
              <a:picLocks noChangeAspect="1"/>
            </p:cNvPicPr>
            <p:nvPr/>
          </p:nvPicPr>
          <p:blipFill>
            <a:blip r:embed="rId2">
              <a:extLst/>
            </a:blip>
            <a:srcRect l="11083" t="18800" r="8956" b="19214"/>
            <a:stretch>
              <a:fillRect/>
            </a:stretch>
          </p:blipFill>
          <p:spPr>
            <a:xfrm>
              <a:off x="2332726" y="4871348"/>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39" name="51nSRR9D7FL._SR500,500_.jpg" descr="51nSRR9D7FL._SR500,500_.jpg"/>
            <p:cNvPicPr>
              <a:picLocks noChangeAspect="1"/>
            </p:cNvPicPr>
            <p:nvPr/>
          </p:nvPicPr>
          <p:blipFill>
            <a:blip r:embed="rId2">
              <a:extLst/>
            </a:blip>
            <a:srcRect l="11083" t="18800" r="8956" b="19214"/>
            <a:stretch>
              <a:fillRect/>
            </a:stretch>
          </p:blipFill>
          <p:spPr>
            <a:xfrm>
              <a:off x="4855315" y="4882510"/>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0" name="51nSRR9D7FL._SR500,500_.jpg" descr="51nSRR9D7FL._SR500,500_.jpg"/>
            <p:cNvPicPr>
              <a:picLocks noChangeAspect="1"/>
            </p:cNvPicPr>
            <p:nvPr/>
          </p:nvPicPr>
          <p:blipFill>
            <a:blip r:embed="rId2">
              <a:extLst/>
            </a:blip>
            <a:srcRect l="11083" t="18800" r="8956" b="19214"/>
            <a:stretch>
              <a:fillRect/>
            </a:stretch>
          </p:blipFill>
          <p:spPr>
            <a:xfrm>
              <a:off x="1395126" y="972677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1" name="51nSRR9D7FL._SR500,500_.jpg" descr="51nSRR9D7FL._SR500,500_.jpg"/>
            <p:cNvPicPr>
              <a:picLocks noChangeAspect="1"/>
            </p:cNvPicPr>
            <p:nvPr/>
          </p:nvPicPr>
          <p:blipFill>
            <a:blip r:embed="rId2">
              <a:extLst/>
            </a:blip>
            <a:srcRect l="11083" t="18800" r="8956" b="19214"/>
            <a:stretch>
              <a:fillRect/>
            </a:stretch>
          </p:blipFill>
          <p:spPr>
            <a:xfrm>
              <a:off x="3917716" y="9737938"/>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2" name="51nSRR9D7FL._SR500,500_.jpg" descr="51nSRR9D7FL._SR500,500_.jpg"/>
            <p:cNvPicPr>
              <a:picLocks noChangeAspect="1"/>
            </p:cNvPicPr>
            <p:nvPr/>
          </p:nvPicPr>
          <p:blipFill>
            <a:blip r:embed="rId2">
              <a:extLst/>
            </a:blip>
            <a:srcRect l="11083" t="18800" r="8956" b="19214"/>
            <a:stretch>
              <a:fillRect/>
            </a:stretch>
          </p:blipFill>
          <p:spPr>
            <a:xfrm>
              <a:off x="1350478" y="8744528"/>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3" name="51nSRR9D7FL._SR500,500_.jpg" descr="51nSRR9D7FL._SR500,500_.jpg"/>
            <p:cNvPicPr>
              <a:picLocks noChangeAspect="1"/>
            </p:cNvPicPr>
            <p:nvPr/>
          </p:nvPicPr>
          <p:blipFill>
            <a:blip r:embed="rId2">
              <a:extLst/>
            </a:blip>
            <a:srcRect l="11083" t="18800" r="8956" b="19214"/>
            <a:stretch>
              <a:fillRect/>
            </a:stretch>
          </p:blipFill>
          <p:spPr>
            <a:xfrm>
              <a:off x="3873068" y="8755690"/>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4" name="51nSRR9D7FL._SR500,500_.jpg" descr="51nSRR9D7FL._SR500,500_.jpg"/>
            <p:cNvPicPr>
              <a:picLocks noChangeAspect="1"/>
            </p:cNvPicPr>
            <p:nvPr/>
          </p:nvPicPr>
          <p:blipFill>
            <a:blip r:embed="rId2">
              <a:extLst/>
            </a:blip>
            <a:srcRect l="11083" t="18800" r="8956" b="19214"/>
            <a:stretch>
              <a:fillRect/>
            </a:stretch>
          </p:blipFill>
          <p:spPr>
            <a:xfrm>
              <a:off x="1305831" y="7784605"/>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5" name="51nSRR9D7FL._SR500,500_.jpg" descr="51nSRR9D7FL._SR500,500_.jpg"/>
            <p:cNvPicPr>
              <a:picLocks noChangeAspect="1"/>
            </p:cNvPicPr>
            <p:nvPr/>
          </p:nvPicPr>
          <p:blipFill>
            <a:blip r:embed="rId2">
              <a:extLst/>
            </a:blip>
            <a:srcRect l="11083" t="18800" r="8956" b="19214"/>
            <a:stretch>
              <a:fillRect/>
            </a:stretch>
          </p:blipFill>
          <p:spPr>
            <a:xfrm>
              <a:off x="3828420" y="7795767"/>
              <a:ext cx="2690114"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6" name="51nSRR9D7FL._SR500,500_.jpg" descr="51nSRR9D7FL._SR500,500_.jpg"/>
            <p:cNvPicPr>
              <a:picLocks noChangeAspect="1"/>
            </p:cNvPicPr>
            <p:nvPr/>
          </p:nvPicPr>
          <p:blipFill>
            <a:blip r:embed="rId2">
              <a:extLst/>
            </a:blip>
            <a:srcRect l="11083" t="18800" r="8956" b="19214"/>
            <a:stretch>
              <a:fillRect/>
            </a:stretch>
          </p:blipFill>
          <p:spPr>
            <a:xfrm>
              <a:off x="1283507" y="6847005"/>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7" name="51nSRR9D7FL._SR500,500_.jpg" descr="51nSRR9D7FL._SR500,500_.jpg"/>
            <p:cNvPicPr>
              <a:picLocks noChangeAspect="1"/>
            </p:cNvPicPr>
            <p:nvPr/>
          </p:nvPicPr>
          <p:blipFill>
            <a:blip r:embed="rId2">
              <a:extLst/>
            </a:blip>
            <a:srcRect l="11083" t="18800" r="8956" b="19214"/>
            <a:stretch>
              <a:fillRect/>
            </a:stretch>
          </p:blipFill>
          <p:spPr>
            <a:xfrm>
              <a:off x="3806096" y="6858167"/>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8" name="51nSRR9D7FL._SR500,500_.jpg" descr="51nSRR9D7FL._SR500,500_.jpg"/>
            <p:cNvPicPr>
              <a:picLocks noChangeAspect="1"/>
            </p:cNvPicPr>
            <p:nvPr/>
          </p:nvPicPr>
          <p:blipFill>
            <a:blip r:embed="rId2">
              <a:extLst/>
            </a:blip>
            <a:srcRect l="11083" t="18800" r="8956" b="19214"/>
            <a:stretch>
              <a:fillRect/>
            </a:stretch>
          </p:blipFill>
          <p:spPr>
            <a:xfrm>
              <a:off x="1283507" y="5820110"/>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49" name="51nSRR9D7FL._SR500,500_.jpg" descr="51nSRR9D7FL._SR500,500_.jpg"/>
            <p:cNvPicPr>
              <a:picLocks noChangeAspect="1"/>
            </p:cNvPicPr>
            <p:nvPr/>
          </p:nvPicPr>
          <p:blipFill>
            <a:blip r:embed="rId2">
              <a:extLst/>
            </a:blip>
            <a:srcRect l="11083" t="18800" r="8956" b="19214"/>
            <a:stretch>
              <a:fillRect/>
            </a:stretch>
          </p:blipFill>
          <p:spPr>
            <a:xfrm>
              <a:off x="3806096" y="5831272"/>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0" name="51nSRR9D7FL._SR500,500_.jpg" descr="51nSRR9D7FL._SR500,500_.jpg"/>
            <p:cNvPicPr>
              <a:picLocks noChangeAspect="1"/>
            </p:cNvPicPr>
            <p:nvPr/>
          </p:nvPicPr>
          <p:blipFill>
            <a:blip r:embed="rId2">
              <a:extLst/>
            </a:blip>
            <a:srcRect l="11083" t="18800" r="8956" b="19214"/>
            <a:stretch>
              <a:fillRect/>
            </a:stretch>
          </p:blipFill>
          <p:spPr>
            <a:xfrm>
              <a:off x="2243430" y="3906666"/>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1" name="51nSRR9D7FL._SR500,500_.jpg" descr="51nSRR9D7FL._SR500,500_.jpg"/>
            <p:cNvPicPr>
              <a:picLocks noChangeAspect="1"/>
            </p:cNvPicPr>
            <p:nvPr/>
          </p:nvPicPr>
          <p:blipFill>
            <a:blip r:embed="rId2">
              <a:extLst/>
            </a:blip>
            <a:srcRect l="11083" t="18800" r="8956" b="19214"/>
            <a:stretch>
              <a:fillRect/>
            </a:stretch>
          </p:blipFill>
          <p:spPr>
            <a:xfrm>
              <a:off x="4766020" y="3917827"/>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2" name="51nSRR9D7FL._SR500,500_.jpg" descr="51nSRR9D7FL._SR500,500_.jpg"/>
            <p:cNvPicPr>
              <a:picLocks noChangeAspect="1"/>
            </p:cNvPicPr>
            <p:nvPr/>
          </p:nvPicPr>
          <p:blipFill>
            <a:blip r:embed="rId2">
              <a:extLst/>
            </a:blip>
            <a:srcRect l="11083" t="18800" r="8956" b="19214"/>
            <a:stretch>
              <a:fillRect/>
            </a:stretch>
          </p:blipFill>
          <p:spPr>
            <a:xfrm>
              <a:off x="2198783" y="2924418"/>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3" name="51nSRR9D7FL._SR500,500_.jpg" descr="51nSRR9D7FL._SR500,500_.jpg"/>
            <p:cNvPicPr>
              <a:picLocks noChangeAspect="1"/>
            </p:cNvPicPr>
            <p:nvPr/>
          </p:nvPicPr>
          <p:blipFill>
            <a:blip r:embed="rId2">
              <a:extLst/>
            </a:blip>
            <a:srcRect l="11083" t="18800" r="8956" b="19214"/>
            <a:stretch>
              <a:fillRect/>
            </a:stretch>
          </p:blipFill>
          <p:spPr>
            <a:xfrm>
              <a:off x="4721373" y="2935580"/>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4" name="51nSRR9D7FL._SR500,500_.jpg" descr="51nSRR9D7FL._SR500,500_.jpg"/>
            <p:cNvPicPr>
              <a:picLocks noChangeAspect="1"/>
            </p:cNvPicPr>
            <p:nvPr/>
          </p:nvPicPr>
          <p:blipFill>
            <a:blip r:embed="rId2">
              <a:extLst/>
            </a:blip>
            <a:srcRect l="11083" t="18800" r="8956" b="19214"/>
            <a:stretch>
              <a:fillRect/>
            </a:stretch>
          </p:blipFill>
          <p:spPr>
            <a:xfrm>
              <a:off x="2154135" y="1964494"/>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5" name="51nSRR9D7FL._SR500,500_.jpg" descr="51nSRR9D7FL._SR500,500_.jpg"/>
            <p:cNvPicPr>
              <a:picLocks noChangeAspect="1"/>
            </p:cNvPicPr>
            <p:nvPr/>
          </p:nvPicPr>
          <p:blipFill>
            <a:blip r:embed="rId2">
              <a:extLst/>
            </a:blip>
            <a:srcRect l="11083" t="18800" r="8956" b="19214"/>
            <a:stretch>
              <a:fillRect/>
            </a:stretch>
          </p:blipFill>
          <p:spPr>
            <a:xfrm>
              <a:off x="4676725" y="197565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6" name="51nSRR9D7FL._SR500,500_.jpg" descr="51nSRR9D7FL._SR500,500_.jpg"/>
            <p:cNvPicPr>
              <a:picLocks noChangeAspect="1"/>
            </p:cNvPicPr>
            <p:nvPr/>
          </p:nvPicPr>
          <p:blipFill>
            <a:blip r:embed="rId2">
              <a:extLst/>
            </a:blip>
            <a:srcRect l="11083" t="18800" r="8956" b="19214"/>
            <a:stretch>
              <a:fillRect/>
            </a:stretch>
          </p:blipFill>
          <p:spPr>
            <a:xfrm>
              <a:off x="2131811" y="1026895"/>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7" name="51nSRR9D7FL._SR500,500_.jpg" descr="51nSRR9D7FL._SR500,500_.jpg"/>
            <p:cNvPicPr>
              <a:picLocks noChangeAspect="1"/>
            </p:cNvPicPr>
            <p:nvPr/>
          </p:nvPicPr>
          <p:blipFill>
            <a:blip r:embed="rId2">
              <a:extLst/>
            </a:blip>
            <a:srcRect l="11083" t="18800" r="8956" b="19214"/>
            <a:stretch>
              <a:fillRect/>
            </a:stretch>
          </p:blipFill>
          <p:spPr>
            <a:xfrm>
              <a:off x="4654401" y="1038056"/>
              <a:ext cx="2690114"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8" name="51nSRR9D7FL._SR500,500_.jpg" descr="51nSRR9D7FL._SR500,500_.jpg"/>
            <p:cNvPicPr>
              <a:picLocks noChangeAspect="1"/>
            </p:cNvPicPr>
            <p:nvPr/>
          </p:nvPicPr>
          <p:blipFill>
            <a:blip r:embed="rId2">
              <a:extLst/>
            </a:blip>
            <a:srcRect l="11083" t="18800" r="8956" b="19214"/>
            <a:stretch>
              <a:fillRect/>
            </a:stretch>
          </p:blipFill>
          <p:spPr>
            <a:xfrm>
              <a:off x="2131811" y="0"/>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59" name="51nSRR9D7FL._SR500,500_.jpg" descr="51nSRR9D7FL._SR500,500_.jpg"/>
            <p:cNvPicPr>
              <a:picLocks noChangeAspect="1"/>
            </p:cNvPicPr>
            <p:nvPr/>
          </p:nvPicPr>
          <p:blipFill>
            <a:blip r:embed="rId2">
              <a:extLst/>
            </a:blip>
            <a:srcRect l="11083" t="18800" r="8956" b="19214"/>
            <a:stretch>
              <a:fillRect/>
            </a:stretch>
          </p:blipFill>
          <p:spPr>
            <a:xfrm>
              <a:off x="4654401" y="11161"/>
              <a:ext cx="2690114"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0" name="51nSRR9D7FL._SR500,500_.jpg" descr="51nSRR9D7FL._SR500,500_.jpg"/>
            <p:cNvPicPr>
              <a:picLocks noChangeAspect="1"/>
            </p:cNvPicPr>
            <p:nvPr/>
          </p:nvPicPr>
          <p:blipFill>
            <a:blip r:embed="rId2">
              <a:extLst/>
            </a:blip>
            <a:srcRect l="11083" t="18800" r="8956" b="19214"/>
            <a:stretch>
              <a:fillRect/>
            </a:stretch>
          </p:blipFill>
          <p:spPr>
            <a:xfrm>
              <a:off x="1372802" y="4855427"/>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1" name="51nSRR9D7FL._SR500,500_.jpg" descr="51nSRR9D7FL._SR500,500_.jpg"/>
            <p:cNvPicPr>
              <a:picLocks noChangeAspect="1"/>
            </p:cNvPicPr>
            <p:nvPr/>
          </p:nvPicPr>
          <p:blipFill>
            <a:blip r:embed="rId2">
              <a:extLst/>
            </a:blip>
            <a:srcRect l="11083" t="18800" r="8956" b="19214"/>
            <a:stretch>
              <a:fillRect/>
            </a:stretch>
          </p:blipFill>
          <p:spPr>
            <a:xfrm>
              <a:off x="3895392" y="4866589"/>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2" name="51nSRR9D7FL._SR500,500_.jpg" descr="51nSRR9D7FL._SR500,500_.jpg"/>
            <p:cNvPicPr>
              <a:picLocks noChangeAspect="1"/>
            </p:cNvPicPr>
            <p:nvPr/>
          </p:nvPicPr>
          <p:blipFill>
            <a:blip r:embed="rId2">
              <a:extLst/>
            </a:blip>
            <a:srcRect l="11083" t="18800" r="8956" b="19214"/>
            <a:stretch>
              <a:fillRect/>
            </a:stretch>
          </p:blipFill>
          <p:spPr>
            <a:xfrm>
              <a:off x="1328154" y="3873180"/>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3" name="51nSRR9D7FL._SR500,500_.jpg" descr="51nSRR9D7FL._SR500,500_.jpg"/>
            <p:cNvPicPr>
              <a:picLocks noChangeAspect="1"/>
            </p:cNvPicPr>
            <p:nvPr/>
          </p:nvPicPr>
          <p:blipFill>
            <a:blip r:embed="rId2">
              <a:extLst/>
            </a:blip>
            <a:srcRect l="11083" t="18800" r="8956" b="19214"/>
            <a:stretch>
              <a:fillRect/>
            </a:stretch>
          </p:blipFill>
          <p:spPr>
            <a:xfrm>
              <a:off x="3850744" y="3884342"/>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4" name="51nSRR9D7FL._SR500,500_.jpg" descr="51nSRR9D7FL._SR500,500_.jpg"/>
            <p:cNvPicPr>
              <a:picLocks noChangeAspect="1"/>
            </p:cNvPicPr>
            <p:nvPr/>
          </p:nvPicPr>
          <p:blipFill>
            <a:blip r:embed="rId2">
              <a:extLst/>
            </a:blip>
            <a:srcRect l="11083" t="18800" r="8956" b="19214"/>
            <a:stretch>
              <a:fillRect/>
            </a:stretch>
          </p:blipFill>
          <p:spPr>
            <a:xfrm>
              <a:off x="1283507" y="2913256"/>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5" name="51nSRR9D7FL._SR500,500_.jpg" descr="51nSRR9D7FL._SR500,500_.jpg"/>
            <p:cNvPicPr>
              <a:picLocks noChangeAspect="1"/>
            </p:cNvPicPr>
            <p:nvPr/>
          </p:nvPicPr>
          <p:blipFill>
            <a:blip r:embed="rId2">
              <a:extLst/>
            </a:blip>
            <a:srcRect l="11083" t="18800" r="8956" b="19214"/>
            <a:stretch>
              <a:fillRect/>
            </a:stretch>
          </p:blipFill>
          <p:spPr>
            <a:xfrm>
              <a:off x="3806096" y="2924418"/>
              <a:ext cx="2690114"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6" name="51nSRR9D7FL._SR500,500_.jpg" descr="51nSRR9D7FL._SR500,500_.jpg"/>
            <p:cNvPicPr>
              <a:picLocks noChangeAspect="1"/>
            </p:cNvPicPr>
            <p:nvPr/>
          </p:nvPicPr>
          <p:blipFill>
            <a:blip r:embed="rId2">
              <a:extLst/>
            </a:blip>
            <a:srcRect l="11083" t="18800" r="8956" b="19214"/>
            <a:stretch>
              <a:fillRect/>
            </a:stretch>
          </p:blipFill>
          <p:spPr>
            <a:xfrm>
              <a:off x="1261183" y="1975656"/>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7" name="51nSRR9D7FL._SR500,500_.jpg" descr="51nSRR9D7FL._SR500,500_.jpg"/>
            <p:cNvPicPr>
              <a:picLocks noChangeAspect="1"/>
            </p:cNvPicPr>
            <p:nvPr/>
          </p:nvPicPr>
          <p:blipFill>
            <a:blip r:embed="rId2">
              <a:extLst/>
            </a:blip>
            <a:srcRect l="11083" t="18800" r="8956" b="19214"/>
            <a:stretch>
              <a:fillRect/>
            </a:stretch>
          </p:blipFill>
          <p:spPr>
            <a:xfrm>
              <a:off x="3783773" y="1986818"/>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8" name="51nSRR9D7FL._SR500,500_.jpg" descr="51nSRR9D7FL._SR500,500_.jpg"/>
            <p:cNvPicPr>
              <a:picLocks noChangeAspect="1"/>
            </p:cNvPicPr>
            <p:nvPr/>
          </p:nvPicPr>
          <p:blipFill>
            <a:blip r:embed="rId2">
              <a:extLst/>
            </a:blip>
            <a:srcRect l="11083" t="18800" r="8956" b="19214"/>
            <a:stretch>
              <a:fillRect/>
            </a:stretch>
          </p:blipFill>
          <p:spPr>
            <a:xfrm>
              <a:off x="22212" y="9338869"/>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69" name="51nSRR9D7FL._SR500,500_.jpg" descr="51nSRR9D7FL._SR500,500_.jpg"/>
            <p:cNvPicPr>
              <a:picLocks noChangeAspect="1"/>
            </p:cNvPicPr>
            <p:nvPr/>
          </p:nvPicPr>
          <p:blipFill>
            <a:blip r:embed="rId2">
              <a:extLst/>
            </a:blip>
            <a:srcRect l="11083" t="18800" r="8956" b="19214"/>
            <a:stretch>
              <a:fillRect/>
            </a:stretch>
          </p:blipFill>
          <p:spPr>
            <a:xfrm>
              <a:off x="3783773" y="893774"/>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70" name="51nSRR9D7FL._SR500,500_.jpg" descr="51nSRR9D7FL._SR500,500_.jpg"/>
            <p:cNvPicPr>
              <a:picLocks noChangeAspect="1"/>
            </p:cNvPicPr>
            <p:nvPr/>
          </p:nvPicPr>
          <p:blipFill>
            <a:blip r:embed="rId2">
              <a:extLst/>
            </a:blip>
            <a:srcRect l="11083" t="18800" r="8956" b="19214"/>
            <a:stretch>
              <a:fillRect/>
            </a:stretch>
          </p:blipFill>
          <p:spPr>
            <a:xfrm>
              <a:off x="-112" y="8053081"/>
              <a:ext cx="2690113" cy="2085424"/>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pic>
          <p:nvPicPr>
            <p:cNvPr id="371" name="51nSRR9D7FL._SR500,500_.jpg" descr="51nSRR9D7FL._SR500,500_.jpg"/>
            <p:cNvPicPr>
              <a:picLocks noChangeAspect="1"/>
            </p:cNvPicPr>
            <p:nvPr/>
          </p:nvPicPr>
          <p:blipFill>
            <a:blip r:embed="rId2">
              <a:extLst/>
            </a:blip>
            <a:srcRect l="11083" t="18800" r="8956" b="19214"/>
            <a:stretch>
              <a:fillRect/>
            </a:stretch>
          </p:blipFill>
          <p:spPr>
            <a:xfrm>
              <a:off x="-112" y="6622768"/>
              <a:ext cx="2690113" cy="2085423"/>
            </a:xfrm>
            <a:custGeom>
              <a:avLst/>
              <a:gdLst/>
              <a:ahLst/>
              <a:cxnLst>
                <a:cxn ang="0">
                  <a:pos x="wd2" y="hd2"/>
                </a:cxn>
                <a:cxn ang="5400000">
                  <a:pos x="wd2" y="hd2"/>
                </a:cxn>
                <a:cxn ang="10800000">
                  <a:pos x="wd2" y="hd2"/>
                </a:cxn>
                <a:cxn ang="16200000">
                  <a:pos x="wd2" y="hd2"/>
                </a:cxn>
              </a:cxnLst>
              <a:rect l="0" t="0" r="r" b="b"/>
              <a:pathLst>
                <a:path w="21543" h="21520" fill="norm" stroke="1" extrusionOk="0">
                  <a:moveTo>
                    <a:pt x="7022" y="0"/>
                  </a:moveTo>
                  <a:cubicBezTo>
                    <a:pt x="6962" y="0"/>
                    <a:pt x="6940" y="55"/>
                    <a:pt x="6971" y="119"/>
                  </a:cubicBezTo>
                  <a:cubicBezTo>
                    <a:pt x="7002" y="183"/>
                    <a:pt x="6847" y="454"/>
                    <a:pt x="6628" y="725"/>
                  </a:cubicBezTo>
                  <a:cubicBezTo>
                    <a:pt x="6254" y="1186"/>
                    <a:pt x="5873" y="1325"/>
                    <a:pt x="5674" y="1069"/>
                  </a:cubicBezTo>
                  <a:cubicBezTo>
                    <a:pt x="5571" y="936"/>
                    <a:pt x="5074" y="954"/>
                    <a:pt x="4899" y="1098"/>
                  </a:cubicBezTo>
                  <a:cubicBezTo>
                    <a:pt x="4818" y="1163"/>
                    <a:pt x="4587" y="1168"/>
                    <a:pt x="4387" y="1110"/>
                  </a:cubicBezTo>
                  <a:cubicBezTo>
                    <a:pt x="4127" y="1034"/>
                    <a:pt x="3989" y="1058"/>
                    <a:pt x="3901" y="1196"/>
                  </a:cubicBezTo>
                  <a:cubicBezTo>
                    <a:pt x="3832" y="1302"/>
                    <a:pt x="3659" y="1388"/>
                    <a:pt x="3516" y="1388"/>
                  </a:cubicBezTo>
                  <a:cubicBezTo>
                    <a:pt x="3373" y="1388"/>
                    <a:pt x="3117" y="1521"/>
                    <a:pt x="2947" y="1683"/>
                  </a:cubicBezTo>
                  <a:cubicBezTo>
                    <a:pt x="2777" y="1845"/>
                    <a:pt x="2584" y="1930"/>
                    <a:pt x="2515" y="1876"/>
                  </a:cubicBezTo>
                  <a:cubicBezTo>
                    <a:pt x="2446" y="1821"/>
                    <a:pt x="2295" y="1886"/>
                    <a:pt x="2181" y="2019"/>
                  </a:cubicBezTo>
                  <a:cubicBezTo>
                    <a:pt x="2047" y="2175"/>
                    <a:pt x="1926" y="2218"/>
                    <a:pt x="1838" y="2138"/>
                  </a:cubicBezTo>
                  <a:cubicBezTo>
                    <a:pt x="1719" y="2030"/>
                    <a:pt x="1295" y="2002"/>
                    <a:pt x="652" y="2064"/>
                  </a:cubicBezTo>
                  <a:cubicBezTo>
                    <a:pt x="331" y="2095"/>
                    <a:pt x="85" y="3015"/>
                    <a:pt x="96" y="4136"/>
                  </a:cubicBezTo>
                  <a:cubicBezTo>
                    <a:pt x="102" y="4693"/>
                    <a:pt x="64" y="5180"/>
                    <a:pt x="17" y="5218"/>
                  </a:cubicBezTo>
                  <a:cubicBezTo>
                    <a:pt x="-31" y="5256"/>
                    <a:pt x="27" y="5410"/>
                    <a:pt x="144" y="5562"/>
                  </a:cubicBezTo>
                  <a:cubicBezTo>
                    <a:pt x="283" y="5741"/>
                    <a:pt x="336" y="5944"/>
                    <a:pt x="296" y="6147"/>
                  </a:cubicBezTo>
                  <a:cubicBezTo>
                    <a:pt x="263" y="6318"/>
                    <a:pt x="240" y="6584"/>
                    <a:pt x="242" y="6737"/>
                  </a:cubicBezTo>
                  <a:cubicBezTo>
                    <a:pt x="253" y="7529"/>
                    <a:pt x="315" y="8144"/>
                    <a:pt x="401" y="8318"/>
                  </a:cubicBezTo>
                  <a:cubicBezTo>
                    <a:pt x="466" y="8448"/>
                    <a:pt x="436" y="8567"/>
                    <a:pt x="319" y="8678"/>
                  </a:cubicBezTo>
                  <a:cubicBezTo>
                    <a:pt x="160" y="8828"/>
                    <a:pt x="169" y="8873"/>
                    <a:pt x="408" y="9161"/>
                  </a:cubicBezTo>
                  <a:cubicBezTo>
                    <a:pt x="553" y="9337"/>
                    <a:pt x="654" y="9521"/>
                    <a:pt x="633" y="9567"/>
                  </a:cubicBezTo>
                  <a:cubicBezTo>
                    <a:pt x="612" y="9613"/>
                    <a:pt x="647" y="9806"/>
                    <a:pt x="710" y="9997"/>
                  </a:cubicBezTo>
                  <a:cubicBezTo>
                    <a:pt x="852" y="10429"/>
                    <a:pt x="896" y="11370"/>
                    <a:pt x="779" y="11463"/>
                  </a:cubicBezTo>
                  <a:cubicBezTo>
                    <a:pt x="732" y="11501"/>
                    <a:pt x="834" y="11726"/>
                    <a:pt x="1005" y="11967"/>
                  </a:cubicBezTo>
                  <a:cubicBezTo>
                    <a:pt x="1176" y="12208"/>
                    <a:pt x="1289" y="12457"/>
                    <a:pt x="1259" y="12520"/>
                  </a:cubicBezTo>
                  <a:cubicBezTo>
                    <a:pt x="1229" y="12582"/>
                    <a:pt x="1282" y="12594"/>
                    <a:pt x="1374" y="12548"/>
                  </a:cubicBezTo>
                  <a:cubicBezTo>
                    <a:pt x="1483" y="12494"/>
                    <a:pt x="1706" y="12694"/>
                    <a:pt x="2022" y="13126"/>
                  </a:cubicBezTo>
                  <a:cubicBezTo>
                    <a:pt x="2288" y="13488"/>
                    <a:pt x="2487" y="13823"/>
                    <a:pt x="2464" y="13871"/>
                  </a:cubicBezTo>
                  <a:cubicBezTo>
                    <a:pt x="2441" y="13919"/>
                    <a:pt x="2484" y="14073"/>
                    <a:pt x="2563" y="14211"/>
                  </a:cubicBezTo>
                  <a:cubicBezTo>
                    <a:pt x="2703" y="14458"/>
                    <a:pt x="3236" y="14568"/>
                    <a:pt x="3452" y="14395"/>
                  </a:cubicBezTo>
                  <a:cubicBezTo>
                    <a:pt x="3605" y="14274"/>
                    <a:pt x="3824" y="14643"/>
                    <a:pt x="3783" y="14952"/>
                  </a:cubicBezTo>
                  <a:cubicBezTo>
                    <a:pt x="3763" y="15107"/>
                    <a:pt x="3805" y="15190"/>
                    <a:pt x="3894" y="15165"/>
                  </a:cubicBezTo>
                  <a:cubicBezTo>
                    <a:pt x="3975" y="15144"/>
                    <a:pt x="4114" y="15206"/>
                    <a:pt x="4203" y="15301"/>
                  </a:cubicBezTo>
                  <a:cubicBezTo>
                    <a:pt x="4371" y="15481"/>
                    <a:pt x="4606" y="16099"/>
                    <a:pt x="4574" y="16283"/>
                  </a:cubicBezTo>
                  <a:cubicBezTo>
                    <a:pt x="4539" y="16491"/>
                    <a:pt x="5114" y="16680"/>
                    <a:pt x="5270" y="16513"/>
                  </a:cubicBezTo>
                  <a:cubicBezTo>
                    <a:pt x="5411" y="16362"/>
                    <a:pt x="5836" y="16452"/>
                    <a:pt x="5715" y="16607"/>
                  </a:cubicBezTo>
                  <a:cubicBezTo>
                    <a:pt x="5640" y="16704"/>
                    <a:pt x="6111" y="17361"/>
                    <a:pt x="6256" y="17361"/>
                  </a:cubicBezTo>
                  <a:cubicBezTo>
                    <a:pt x="6316" y="17361"/>
                    <a:pt x="6446" y="17518"/>
                    <a:pt x="6545" y="17713"/>
                  </a:cubicBezTo>
                  <a:cubicBezTo>
                    <a:pt x="6650" y="17919"/>
                    <a:pt x="6808" y="18048"/>
                    <a:pt x="6920" y="18024"/>
                  </a:cubicBezTo>
                  <a:cubicBezTo>
                    <a:pt x="7234" y="17955"/>
                    <a:pt x="7483" y="18312"/>
                    <a:pt x="7349" y="18634"/>
                  </a:cubicBezTo>
                  <a:cubicBezTo>
                    <a:pt x="7255" y="18861"/>
                    <a:pt x="7272" y="18895"/>
                    <a:pt x="7435" y="18859"/>
                  </a:cubicBezTo>
                  <a:cubicBezTo>
                    <a:pt x="7578" y="18828"/>
                    <a:pt x="7626" y="18898"/>
                    <a:pt x="7619" y="19130"/>
                  </a:cubicBezTo>
                  <a:cubicBezTo>
                    <a:pt x="7611" y="19440"/>
                    <a:pt x="7688" y="19498"/>
                    <a:pt x="8277" y="19613"/>
                  </a:cubicBezTo>
                  <a:cubicBezTo>
                    <a:pt x="8396" y="19636"/>
                    <a:pt x="8474" y="19708"/>
                    <a:pt x="8455" y="19773"/>
                  </a:cubicBezTo>
                  <a:cubicBezTo>
                    <a:pt x="8396" y="19975"/>
                    <a:pt x="9026" y="20376"/>
                    <a:pt x="9666" y="20547"/>
                  </a:cubicBezTo>
                  <a:cubicBezTo>
                    <a:pt x="10129" y="20671"/>
                    <a:pt x="10330" y="20808"/>
                    <a:pt x="10502" y="21108"/>
                  </a:cubicBezTo>
                  <a:cubicBezTo>
                    <a:pt x="10727" y="21500"/>
                    <a:pt x="11055" y="21600"/>
                    <a:pt x="11309" y="21354"/>
                  </a:cubicBezTo>
                  <a:cubicBezTo>
                    <a:pt x="11383" y="21282"/>
                    <a:pt x="11465" y="21292"/>
                    <a:pt x="11506" y="21378"/>
                  </a:cubicBezTo>
                  <a:cubicBezTo>
                    <a:pt x="11608" y="21590"/>
                    <a:pt x="11780" y="21557"/>
                    <a:pt x="11780" y="21325"/>
                  </a:cubicBezTo>
                  <a:cubicBezTo>
                    <a:pt x="11780" y="21022"/>
                    <a:pt x="11983" y="20921"/>
                    <a:pt x="12177" y="21128"/>
                  </a:cubicBezTo>
                  <a:cubicBezTo>
                    <a:pt x="12329" y="21290"/>
                    <a:pt x="12340" y="21279"/>
                    <a:pt x="12272" y="21005"/>
                  </a:cubicBezTo>
                  <a:cubicBezTo>
                    <a:pt x="12212" y="20759"/>
                    <a:pt x="12247" y="20665"/>
                    <a:pt x="12447" y="20567"/>
                  </a:cubicBezTo>
                  <a:cubicBezTo>
                    <a:pt x="12586" y="20499"/>
                    <a:pt x="12832" y="20467"/>
                    <a:pt x="12994" y="20489"/>
                  </a:cubicBezTo>
                  <a:cubicBezTo>
                    <a:pt x="13224" y="20522"/>
                    <a:pt x="13368" y="20406"/>
                    <a:pt x="13658" y="19969"/>
                  </a:cubicBezTo>
                  <a:cubicBezTo>
                    <a:pt x="13867" y="19655"/>
                    <a:pt x="14080" y="19457"/>
                    <a:pt x="14148" y="19511"/>
                  </a:cubicBezTo>
                  <a:cubicBezTo>
                    <a:pt x="14213" y="19563"/>
                    <a:pt x="14383" y="19504"/>
                    <a:pt x="14526" y="19384"/>
                  </a:cubicBezTo>
                  <a:cubicBezTo>
                    <a:pt x="14688" y="19246"/>
                    <a:pt x="14811" y="19218"/>
                    <a:pt x="14853" y="19306"/>
                  </a:cubicBezTo>
                  <a:cubicBezTo>
                    <a:pt x="14890" y="19383"/>
                    <a:pt x="14974" y="19400"/>
                    <a:pt x="15044" y="19343"/>
                  </a:cubicBezTo>
                  <a:cubicBezTo>
                    <a:pt x="15114" y="19285"/>
                    <a:pt x="15203" y="19237"/>
                    <a:pt x="15241" y="19236"/>
                  </a:cubicBezTo>
                  <a:cubicBezTo>
                    <a:pt x="15279" y="19235"/>
                    <a:pt x="15516" y="19061"/>
                    <a:pt x="15765" y="18851"/>
                  </a:cubicBezTo>
                  <a:cubicBezTo>
                    <a:pt x="16035" y="18623"/>
                    <a:pt x="16366" y="18470"/>
                    <a:pt x="16585" y="18470"/>
                  </a:cubicBezTo>
                  <a:cubicBezTo>
                    <a:pt x="16787" y="18470"/>
                    <a:pt x="16951" y="18406"/>
                    <a:pt x="16951" y="18331"/>
                  </a:cubicBezTo>
                  <a:cubicBezTo>
                    <a:pt x="16951" y="18142"/>
                    <a:pt x="17423" y="17763"/>
                    <a:pt x="17691" y="17737"/>
                  </a:cubicBezTo>
                  <a:cubicBezTo>
                    <a:pt x="17814" y="17725"/>
                    <a:pt x="17942" y="17627"/>
                    <a:pt x="17974" y="17520"/>
                  </a:cubicBezTo>
                  <a:cubicBezTo>
                    <a:pt x="18022" y="17359"/>
                    <a:pt x="18061" y="17360"/>
                    <a:pt x="18203" y="17512"/>
                  </a:cubicBezTo>
                  <a:cubicBezTo>
                    <a:pt x="18346" y="17665"/>
                    <a:pt x="18389" y="17653"/>
                    <a:pt x="18473" y="17459"/>
                  </a:cubicBezTo>
                  <a:cubicBezTo>
                    <a:pt x="18553" y="17276"/>
                    <a:pt x="18632" y="17259"/>
                    <a:pt x="18848" y="17365"/>
                  </a:cubicBezTo>
                  <a:cubicBezTo>
                    <a:pt x="19198" y="17536"/>
                    <a:pt x="19221" y="17532"/>
                    <a:pt x="19188" y="17324"/>
                  </a:cubicBezTo>
                  <a:cubicBezTo>
                    <a:pt x="19157" y="17122"/>
                    <a:pt x="19844" y="17070"/>
                    <a:pt x="19938" y="17266"/>
                  </a:cubicBezTo>
                  <a:cubicBezTo>
                    <a:pt x="19971" y="17334"/>
                    <a:pt x="20035" y="17304"/>
                    <a:pt x="20085" y="17201"/>
                  </a:cubicBezTo>
                  <a:cubicBezTo>
                    <a:pt x="20134" y="17098"/>
                    <a:pt x="20237" y="17008"/>
                    <a:pt x="20313" y="17000"/>
                  </a:cubicBezTo>
                  <a:cubicBezTo>
                    <a:pt x="20390" y="16992"/>
                    <a:pt x="20546" y="16975"/>
                    <a:pt x="20657" y="16963"/>
                  </a:cubicBezTo>
                  <a:cubicBezTo>
                    <a:pt x="20824" y="16946"/>
                    <a:pt x="20834" y="16906"/>
                    <a:pt x="20723" y="16734"/>
                  </a:cubicBezTo>
                  <a:cubicBezTo>
                    <a:pt x="20650" y="16619"/>
                    <a:pt x="20627" y="16525"/>
                    <a:pt x="20673" y="16525"/>
                  </a:cubicBezTo>
                  <a:cubicBezTo>
                    <a:pt x="20719" y="16525"/>
                    <a:pt x="20679" y="16414"/>
                    <a:pt x="20584" y="16279"/>
                  </a:cubicBezTo>
                  <a:cubicBezTo>
                    <a:pt x="20489" y="16144"/>
                    <a:pt x="20428" y="15911"/>
                    <a:pt x="20447" y="15759"/>
                  </a:cubicBezTo>
                  <a:cubicBezTo>
                    <a:pt x="20466" y="15608"/>
                    <a:pt x="20434" y="15409"/>
                    <a:pt x="20377" y="15317"/>
                  </a:cubicBezTo>
                  <a:cubicBezTo>
                    <a:pt x="20255" y="15119"/>
                    <a:pt x="20369" y="14815"/>
                    <a:pt x="20520" y="14936"/>
                  </a:cubicBezTo>
                  <a:cubicBezTo>
                    <a:pt x="20664" y="15051"/>
                    <a:pt x="20923" y="14754"/>
                    <a:pt x="20895" y="14506"/>
                  </a:cubicBezTo>
                  <a:cubicBezTo>
                    <a:pt x="20882" y="14395"/>
                    <a:pt x="20778" y="14214"/>
                    <a:pt x="20663" y="14105"/>
                  </a:cubicBezTo>
                  <a:cubicBezTo>
                    <a:pt x="20500" y="13949"/>
                    <a:pt x="20482" y="13868"/>
                    <a:pt x="20584" y="13736"/>
                  </a:cubicBezTo>
                  <a:cubicBezTo>
                    <a:pt x="20676" y="13615"/>
                    <a:pt x="20682" y="13489"/>
                    <a:pt x="20603" y="13298"/>
                  </a:cubicBezTo>
                  <a:cubicBezTo>
                    <a:pt x="20542" y="13151"/>
                    <a:pt x="20528" y="12926"/>
                    <a:pt x="20574" y="12798"/>
                  </a:cubicBezTo>
                  <a:cubicBezTo>
                    <a:pt x="20707" y="12427"/>
                    <a:pt x="20687" y="12163"/>
                    <a:pt x="20514" y="11991"/>
                  </a:cubicBezTo>
                  <a:cubicBezTo>
                    <a:pt x="20382" y="11861"/>
                    <a:pt x="20377" y="11770"/>
                    <a:pt x="20482" y="11504"/>
                  </a:cubicBezTo>
                  <a:cubicBezTo>
                    <a:pt x="20553" y="11325"/>
                    <a:pt x="20594" y="10898"/>
                    <a:pt x="20577" y="10554"/>
                  </a:cubicBezTo>
                  <a:cubicBezTo>
                    <a:pt x="20558" y="10159"/>
                    <a:pt x="20608" y="9839"/>
                    <a:pt x="20708" y="9686"/>
                  </a:cubicBezTo>
                  <a:cubicBezTo>
                    <a:pt x="20847" y="9471"/>
                    <a:pt x="20843" y="9411"/>
                    <a:pt x="20679" y="9178"/>
                  </a:cubicBezTo>
                  <a:cubicBezTo>
                    <a:pt x="20470" y="8880"/>
                    <a:pt x="20594" y="8697"/>
                    <a:pt x="20901" y="8846"/>
                  </a:cubicBezTo>
                  <a:cubicBezTo>
                    <a:pt x="21065" y="8925"/>
                    <a:pt x="21077" y="8903"/>
                    <a:pt x="20971" y="8736"/>
                  </a:cubicBezTo>
                  <a:cubicBezTo>
                    <a:pt x="20714" y="8327"/>
                    <a:pt x="21006" y="7257"/>
                    <a:pt x="21331" y="7417"/>
                  </a:cubicBezTo>
                  <a:cubicBezTo>
                    <a:pt x="21408" y="7455"/>
                    <a:pt x="21499" y="7428"/>
                    <a:pt x="21534" y="7355"/>
                  </a:cubicBezTo>
                  <a:cubicBezTo>
                    <a:pt x="21569" y="7282"/>
                    <a:pt x="21503" y="7220"/>
                    <a:pt x="21385" y="7220"/>
                  </a:cubicBezTo>
                  <a:cubicBezTo>
                    <a:pt x="21116" y="7220"/>
                    <a:pt x="20992" y="6987"/>
                    <a:pt x="21140" y="6757"/>
                  </a:cubicBezTo>
                  <a:cubicBezTo>
                    <a:pt x="21221" y="6632"/>
                    <a:pt x="21193" y="6538"/>
                    <a:pt x="21038" y="6413"/>
                  </a:cubicBezTo>
                  <a:cubicBezTo>
                    <a:pt x="20920" y="6319"/>
                    <a:pt x="20857" y="6171"/>
                    <a:pt x="20898" y="6086"/>
                  </a:cubicBezTo>
                  <a:cubicBezTo>
                    <a:pt x="21035" y="5801"/>
                    <a:pt x="20633" y="5564"/>
                    <a:pt x="20282" y="5721"/>
                  </a:cubicBezTo>
                  <a:cubicBezTo>
                    <a:pt x="19755" y="5958"/>
                    <a:pt x="19252" y="5750"/>
                    <a:pt x="18947" y="5173"/>
                  </a:cubicBezTo>
                  <a:cubicBezTo>
                    <a:pt x="18702" y="4708"/>
                    <a:pt x="18633" y="4660"/>
                    <a:pt x="18143" y="4640"/>
                  </a:cubicBezTo>
                  <a:cubicBezTo>
                    <a:pt x="17824" y="4627"/>
                    <a:pt x="17481" y="4514"/>
                    <a:pt x="17304" y="4362"/>
                  </a:cubicBezTo>
                  <a:cubicBezTo>
                    <a:pt x="17139" y="4220"/>
                    <a:pt x="16947" y="4122"/>
                    <a:pt x="16878" y="4140"/>
                  </a:cubicBezTo>
                  <a:cubicBezTo>
                    <a:pt x="16808" y="4159"/>
                    <a:pt x="16721" y="4108"/>
                    <a:pt x="16684" y="4030"/>
                  </a:cubicBezTo>
                  <a:cubicBezTo>
                    <a:pt x="16646" y="3951"/>
                    <a:pt x="16518" y="3887"/>
                    <a:pt x="16401" y="3887"/>
                  </a:cubicBezTo>
                  <a:cubicBezTo>
                    <a:pt x="16284" y="3887"/>
                    <a:pt x="16163" y="3791"/>
                    <a:pt x="16128" y="3674"/>
                  </a:cubicBezTo>
                  <a:cubicBezTo>
                    <a:pt x="16093" y="3556"/>
                    <a:pt x="15983" y="3477"/>
                    <a:pt x="15886" y="3497"/>
                  </a:cubicBezTo>
                  <a:cubicBezTo>
                    <a:pt x="15618" y="3554"/>
                    <a:pt x="15456" y="3361"/>
                    <a:pt x="15517" y="3059"/>
                  </a:cubicBezTo>
                  <a:cubicBezTo>
                    <a:pt x="15567" y="2815"/>
                    <a:pt x="15537" y="2799"/>
                    <a:pt x="15244" y="2908"/>
                  </a:cubicBezTo>
                  <a:cubicBezTo>
                    <a:pt x="14811" y="3068"/>
                    <a:pt x="14463" y="2798"/>
                    <a:pt x="14732" y="2510"/>
                  </a:cubicBezTo>
                  <a:cubicBezTo>
                    <a:pt x="15112" y="2104"/>
                    <a:pt x="14707" y="1892"/>
                    <a:pt x="14303" y="2285"/>
                  </a:cubicBezTo>
                  <a:cubicBezTo>
                    <a:pt x="13986" y="2594"/>
                    <a:pt x="13693" y="2539"/>
                    <a:pt x="13321" y="2101"/>
                  </a:cubicBezTo>
                  <a:cubicBezTo>
                    <a:pt x="12923" y="1632"/>
                    <a:pt x="12673" y="1489"/>
                    <a:pt x="12584" y="1675"/>
                  </a:cubicBezTo>
                  <a:cubicBezTo>
                    <a:pt x="12548" y="1749"/>
                    <a:pt x="12460" y="1762"/>
                    <a:pt x="12390" y="1704"/>
                  </a:cubicBezTo>
                  <a:cubicBezTo>
                    <a:pt x="12320" y="1645"/>
                    <a:pt x="12092" y="1597"/>
                    <a:pt x="11885" y="1597"/>
                  </a:cubicBezTo>
                  <a:cubicBezTo>
                    <a:pt x="11591" y="1597"/>
                    <a:pt x="11510" y="1538"/>
                    <a:pt x="11510" y="1339"/>
                  </a:cubicBezTo>
                  <a:cubicBezTo>
                    <a:pt x="11509" y="1087"/>
                    <a:pt x="10890" y="634"/>
                    <a:pt x="10766" y="795"/>
                  </a:cubicBezTo>
                  <a:cubicBezTo>
                    <a:pt x="10733" y="837"/>
                    <a:pt x="10638" y="799"/>
                    <a:pt x="10553" y="709"/>
                  </a:cubicBezTo>
                  <a:cubicBezTo>
                    <a:pt x="10359" y="501"/>
                    <a:pt x="9216" y="393"/>
                    <a:pt x="9129" y="573"/>
                  </a:cubicBezTo>
                  <a:cubicBezTo>
                    <a:pt x="9089" y="656"/>
                    <a:pt x="9005" y="642"/>
                    <a:pt x="8910" y="541"/>
                  </a:cubicBezTo>
                  <a:cubicBezTo>
                    <a:pt x="8825" y="450"/>
                    <a:pt x="8725" y="418"/>
                    <a:pt x="8687" y="467"/>
                  </a:cubicBezTo>
                  <a:cubicBezTo>
                    <a:pt x="8649" y="516"/>
                    <a:pt x="8529" y="455"/>
                    <a:pt x="8423" y="332"/>
                  </a:cubicBezTo>
                  <a:cubicBezTo>
                    <a:pt x="8269" y="151"/>
                    <a:pt x="8167" y="136"/>
                    <a:pt x="7905" y="254"/>
                  </a:cubicBezTo>
                  <a:cubicBezTo>
                    <a:pt x="7700" y="346"/>
                    <a:pt x="7558" y="350"/>
                    <a:pt x="7518" y="266"/>
                  </a:cubicBezTo>
                  <a:cubicBezTo>
                    <a:pt x="7483" y="193"/>
                    <a:pt x="7410" y="168"/>
                    <a:pt x="7359" y="209"/>
                  </a:cubicBezTo>
                  <a:cubicBezTo>
                    <a:pt x="7308" y="250"/>
                    <a:pt x="7237" y="217"/>
                    <a:pt x="7200" y="139"/>
                  </a:cubicBezTo>
                  <a:cubicBezTo>
                    <a:pt x="7162" y="62"/>
                    <a:pt x="7081" y="0"/>
                    <a:pt x="7022" y="0"/>
                  </a:cubicBezTo>
                  <a:close/>
                </a:path>
              </a:pathLst>
            </a:cu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16"/>
                                        </p:tgtEl>
                                        <p:attrNameLst>
                                          <p:attrName>style.visibility</p:attrName>
                                        </p:attrNameLst>
                                      </p:cBhvr>
                                      <p:to>
                                        <p:strVal val="visible"/>
                                      </p:to>
                                    </p:set>
                                    <p:animEffect filter="wipe(down)" transition="in">
                                      <p:cBhvr>
                                        <p:cTn id="7" dur="1000"/>
                                        <p:tgtEl>
                                          <p:spTgt spid="31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28"/>
                                        </p:tgtEl>
                                        <p:attrNameLst>
                                          <p:attrName>style.visibility</p:attrName>
                                        </p:attrNameLst>
                                      </p:cBhvr>
                                      <p:to>
                                        <p:strVal val="visible"/>
                                      </p:to>
                                    </p:set>
                                    <p:animEffect filter="wipe(down)" transition="in">
                                      <p:cBhvr>
                                        <p:cTn id="12" dur="1000"/>
                                        <p:tgtEl>
                                          <p:spTgt spid="32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2" grpId="3" fill="hold">
                                  <p:stCondLst>
                                    <p:cond delay="0"/>
                                  </p:stCondLst>
                                  <p:iterate type="el" backwards="0">
                                    <p:tmAbs val="0"/>
                                  </p:iterate>
                                  <p:childTnLst>
                                    <p:set>
                                      <p:cBhvr>
                                        <p:cTn id="16" fill="hold"/>
                                        <p:tgtEl>
                                          <p:spTgt spid="372"/>
                                        </p:tgtEl>
                                        <p:attrNameLst>
                                          <p:attrName>style.visibility</p:attrName>
                                        </p:attrNameLst>
                                      </p:cBhvr>
                                      <p:to>
                                        <p:strVal val="visible"/>
                                      </p:to>
                                    </p:set>
                                    <p:animEffect filter="wipe(down)" transition="in">
                                      <p:cBhvr>
                                        <p:cTn id="17"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P build="whole" bldLvl="1" animBg="1" rev="0" advAuto="0" spid="328" grpId="2"/>
      <p:bldP build="whole" bldLvl="1" animBg="1" rev="0" advAuto="0" spid="372" grpId="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Moore's Law won't bail us out"/>
          <p:cNvSpPr txBox="1"/>
          <p:nvPr>
            <p:ph type="title"/>
          </p:nvPr>
        </p:nvSpPr>
        <p:spPr>
          <a:xfrm>
            <a:off x="1689100" y="-197200"/>
            <a:ext cx="21031200" cy="2286001"/>
          </a:xfrm>
          <a:prstGeom prst="rect">
            <a:avLst/>
          </a:prstGeom>
        </p:spPr>
        <p:txBody>
          <a:bodyPr/>
          <a:lstStyle>
            <a:lvl1pPr defTabSz="751205">
              <a:defRPr sz="13650"/>
            </a:lvl1pPr>
          </a:lstStyle>
          <a:p>
            <a:pPr/>
            <a:r>
              <a:t>Moore's Law won't bail us out</a:t>
            </a:r>
          </a:p>
        </p:txBody>
      </p:sp>
      <p:pic>
        <p:nvPicPr>
          <p:cNvPr id="375" name="compute_growth.pdf" descr="compute_growth.pdf"/>
          <p:cNvPicPr>
            <a:picLocks noChangeAspect="1"/>
          </p:cNvPicPr>
          <p:nvPr/>
        </p:nvPicPr>
        <p:blipFill>
          <a:blip r:embed="rId2">
            <a:extLst/>
          </a:blip>
          <a:stretch>
            <a:fillRect/>
          </a:stretch>
        </p:blipFill>
        <p:spPr>
          <a:xfrm>
            <a:off x="1143000" y="2514600"/>
            <a:ext cx="21717000" cy="10858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Moore's Law won't bail us out"/>
          <p:cNvSpPr txBox="1"/>
          <p:nvPr>
            <p:ph type="title"/>
          </p:nvPr>
        </p:nvSpPr>
        <p:spPr>
          <a:xfrm>
            <a:off x="1689100" y="-197200"/>
            <a:ext cx="21005800" cy="2286001"/>
          </a:xfrm>
          <a:prstGeom prst="rect">
            <a:avLst/>
          </a:prstGeom>
        </p:spPr>
        <p:txBody>
          <a:bodyPr/>
          <a:lstStyle>
            <a:lvl1pPr defTabSz="751205">
              <a:defRPr sz="13650"/>
            </a:lvl1pPr>
          </a:lstStyle>
          <a:p>
            <a:pPr/>
            <a:r>
              <a:t>Moore's Law won't bail us out</a:t>
            </a:r>
          </a:p>
        </p:txBody>
      </p:sp>
      <p:pic>
        <p:nvPicPr>
          <p:cNvPr id="378" name="tech_growth.pdf" descr="tech_growth.pdf"/>
          <p:cNvPicPr>
            <a:picLocks noChangeAspect="1"/>
          </p:cNvPicPr>
          <p:nvPr/>
        </p:nvPicPr>
        <p:blipFill>
          <a:blip r:embed="rId2">
            <a:extLst/>
          </a:blip>
          <a:stretch>
            <a:fillRect/>
          </a:stretch>
        </p:blipFill>
        <p:spPr>
          <a:xfrm>
            <a:off x="1143000" y="2514600"/>
            <a:ext cx="21717000" cy="10858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2" name="Data explosion"/>
          <p:cNvGrpSpPr/>
          <p:nvPr/>
        </p:nvGrpSpPr>
        <p:grpSpPr>
          <a:xfrm>
            <a:off x="1841041" y="5071696"/>
            <a:ext cx="9625335" cy="1926293"/>
            <a:chOff x="0" y="0"/>
            <a:chExt cx="9625334" cy="1926292"/>
          </a:xfrm>
        </p:grpSpPr>
        <p:sp>
          <p:nvSpPr>
            <p:cNvPr id="381"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380"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385" name="Unreproducible results"/>
          <p:cNvGrpSpPr/>
          <p:nvPr/>
        </p:nvGrpSpPr>
        <p:grpSpPr>
          <a:xfrm>
            <a:off x="1841041" y="6862129"/>
            <a:ext cx="9625335" cy="1926294"/>
            <a:chOff x="0" y="0"/>
            <a:chExt cx="9625334" cy="1926292"/>
          </a:xfrm>
        </p:grpSpPr>
        <p:sp>
          <p:nvSpPr>
            <p:cNvPr id="384"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383"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sp>
        <p:nvSpPr>
          <p:cNvPr id="386"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389" name="2. We no longer trust science"/>
          <p:cNvSpPr txBox="1"/>
          <p:nvPr>
            <p:ph type="body" idx="13"/>
          </p:nvPr>
        </p:nvSpPr>
        <p:spPr>
          <a:xfrm>
            <a:off x="4479924" y="6013449"/>
            <a:ext cx="15424151" cy="1689101"/>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SzTx/>
              <a:buNone/>
              <a:defRPr sz="10000">
                <a:solidFill>
                  <a:srgbClr val="FFFFFF"/>
                </a:solidFill>
              </a:defRPr>
            </a:lvl1pPr>
          </a:lstStyle>
          <a:p>
            <a:pPr/>
            <a:r>
              <a:t>2. We no longer trust science </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91" name="Screen Shot 2018-09-10 at 6.45.02 PM.png" descr="Screen Shot 2018-09-10 at 6.45.02 PM.png"/>
          <p:cNvPicPr>
            <a:picLocks noChangeAspect="1"/>
          </p:cNvPicPr>
          <p:nvPr/>
        </p:nvPicPr>
        <p:blipFill>
          <a:blip r:embed="rId3">
            <a:extLst/>
          </a:blip>
          <a:stretch>
            <a:fillRect/>
          </a:stretch>
        </p:blipFill>
        <p:spPr>
          <a:xfrm>
            <a:off x="6326020" y="623722"/>
            <a:ext cx="11731960" cy="12468556"/>
          </a:xfrm>
          <a:prstGeom prst="rect">
            <a:avLst/>
          </a:prstGeom>
          <a:ln w="12700">
            <a:miter lim="400000"/>
          </a:ln>
        </p:spPr>
      </p:pic>
      <p:sp>
        <p:nvSpPr>
          <p:cNvPr id="392" name="TextBox 12"/>
          <p:cNvSpPr txBox="1"/>
          <p:nvPr/>
        </p:nvSpPr>
        <p:spPr>
          <a:xfrm>
            <a:off x="3373054" y="-11226800"/>
            <a:ext cx="17637892" cy="351282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b="0" sz="11000">
                <a:solidFill>
                  <a:srgbClr val="929292"/>
                </a:solidFill>
                <a:latin typeface="Source Sans Pro Regular"/>
                <a:ea typeface="Source Sans Pro Regular"/>
                <a:cs typeface="Source Sans Pro Regular"/>
                <a:sym typeface="Source Sans Pro Regular"/>
              </a:defRPr>
            </a:pPr>
            <a:r>
              <a:t>Which words do you associate with </a:t>
            </a:r>
            <a:r>
              <a:rPr>
                <a:solidFill>
                  <a:srgbClr val="FFFFFF"/>
                </a:solidFill>
                <a:latin typeface="Source Sans Pro Bold"/>
                <a:ea typeface="Source Sans Pro Bold"/>
                <a:cs typeface="Source Sans Pro Bold"/>
                <a:sym typeface="Source Sans Pro Bold"/>
              </a:rPr>
              <a:t>science</a:t>
            </a:r>
            <a:r>
              <a:t>?</a:t>
            </a:r>
          </a:p>
        </p:txBody>
      </p:sp>
      <p:sp>
        <p:nvSpPr>
          <p:cNvPr id="393" name="TextBox 12"/>
          <p:cNvSpPr txBox="1"/>
          <p:nvPr/>
        </p:nvSpPr>
        <p:spPr>
          <a:xfrm>
            <a:off x="-26314400" y="1470658"/>
            <a:ext cx="23028262" cy="15519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90000"/>
              </a:lnSpc>
              <a:defRPr sz="9600">
                <a:solidFill>
                  <a:srgbClr val="FFFFFF"/>
                </a:solidFill>
                <a:latin typeface="Open Sans"/>
                <a:ea typeface="Open Sans"/>
                <a:cs typeface="Open Sans"/>
                <a:sym typeface="Open Sans"/>
              </a:defRPr>
            </a:pPr>
            <a:r>
              <a:rPr b="0">
                <a:latin typeface="Helvetica Light"/>
                <a:ea typeface="Helvetica Light"/>
                <a:cs typeface="Helvetica Light"/>
                <a:sym typeface="Helvetica Light"/>
              </a:rPr>
              <a:t>http://</a:t>
            </a:r>
            <a:r>
              <a:rPr>
                <a:latin typeface="Helvetica"/>
                <a:ea typeface="Helvetica"/>
                <a:cs typeface="Helvetica"/>
                <a:sym typeface="Helvetica"/>
              </a:rPr>
              <a:t>bookdown.org/yihui/rmarkdown</a:t>
            </a:r>
          </a:p>
        </p:txBody>
      </p:sp>
      <p:pic>
        <p:nvPicPr>
          <p:cNvPr id="394" name="Image" descr="Image"/>
          <p:cNvPicPr>
            <a:picLocks noChangeAspect="1"/>
          </p:cNvPicPr>
          <p:nvPr/>
        </p:nvPicPr>
        <p:blipFill>
          <a:blip r:embed="rId4">
            <a:extLst/>
          </a:blip>
          <a:stretch>
            <a:fillRect/>
          </a:stretch>
        </p:blipFill>
        <p:spPr>
          <a:xfrm>
            <a:off x="8975515" y="16002000"/>
            <a:ext cx="6432970" cy="9694334"/>
          </a:xfrm>
          <a:prstGeom prst="rect">
            <a:avLst/>
          </a:prstGeom>
          <a:ln w="25400">
            <a:solidFill>
              <a:srgbClr val="FFFFFF"/>
            </a:solidFill>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405" name="Group"/>
          <p:cNvGrpSpPr/>
          <p:nvPr/>
        </p:nvGrpSpPr>
        <p:grpSpPr>
          <a:xfrm>
            <a:off x="5631357" y="1284719"/>
            <a:ext cx="13121286" cy="11484356"/>
            <a:chOff x="0" y="0"/>
            <a:chExt cx="13121284" cy="11484355"/>
          </a:xfrm>
        </p:grpSpPr>
        <p:sp>
          <p:nvSpPr>
            <p:cNvPr id="398" name=""/>
            <p:cNvSpPr txBox="1"/>
            <p:nvPr/>
          </p:nvSpPr>
          <p:spPr>
            <a:xfrm>
              <a:off x="0" y="0"/>
              <a:ext cx="12740278"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sp>
          <p:nvSpPr>
            <p:cNvPr id="399" name=""/>
            <p:cNvSpPr txBox="1"/>
            <p:nvPr/>
          </p:nvSpPr>
          <p:spPr>
            <a:xfrm>
              <a:off x="0" y="1489456"/>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sp>
          <p:nvSpPr>
            <p:cNvPr id="400" name=""/>
            <p:cNvSpPr txBox="1"/>
            <p:nvPr/>
          </p:nvSpPr>
          <p:spPr>
            <a:xfrm>
              <a:off x="0" y="2978911"/>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sp>
          <p:nvSpPr>
            <p:cNvPr id="401" name=""/>
            <p:cNvSpPr txBox="1"/>
            <p:nvPr/>
          </p:nvSpPr>
          <p:spPr>
            <a:xfrm>
              <a:off x="0" y="4468367"/>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sp>
          <p:nvSpPr>
            <p:cNvPr id="402" name=""/>
            <p:cNvSpPr txBox="1"/>
            <p:nvPr/>
          </p:nvSpPr>
          <p:spPr>
            <a:xfrm>
              <a:off x="0" y="5957824"/>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sp>
          <p:nvSpPr>
            <p:cNvPr id="403" name="TextBox 12"/>
            <p:cNvSpPr txBox="1"/>
            <p:nvPr/>
          </p:nvSpPr>
          <p:spPr>
            <a:xfrm>
              <a:off x="0" y="8936735"/>
              <a:ext cx="13121285" cy="2547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b="0" sz="7800">
                  <a:solidFill>
                    <a:srgbClr val="929292"/>
                  </a:solidFill>
                  <a:latin typeface="Source Sans Pro Regular"/>
                  <a:ea typeface="Source Sans Pro Regular"/>
                  <a:cs typeface="Source Sans Pro Regular"/>
                  <a:sym typeface="Source Sans Pro Regular"/>
                </a:defRPr>
              </a:lvl1pPr>
            </a:lstStyle>
            <a:p>
              <a:pPr/>
              <a:r>
                <a:t>Amgen 2012</a:t>
              </a:r>
            </a:p>
          </p:txBody>
        </p:sp>
        <p:sp>
          <p:nvSpPr>
            <p:cNvPr id="404" name=""/>
            <p:cNvSpPr txBox="1"/>
            <p:nvPr/>
          </p:nvSpPr>
          <p:spPr>
            <a:xfrm>
              <a:off x="0" y="7447279"/>
              <a:ext cx="3958990"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929292"/>
                  </a:solidFill>
                  <a:latin typeface="FontAwesome"/>
                  <a:ea typeface="FontAwesome"/>
                  <a:cs typeface="FontAwesome"/>
                  <a:sym typeface="FontAwesome"/>
                </a:defRPr>
              </a:lvl1pPr>
            </a:lstStyle>
            <a:p>
              <a:pPr/>
              <a:r>
                <a:t></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416" name="Group"/>
          <p:cNvGrpSpPr/>
          <p:nvPr/>
        </p:nvGrpSpPr>
        <p:grpSpPr>
          <a:xfrm>
            <a:off x="5631357" y="1284719"/>
            <a:ext cx="13121286" cy="11484356"/>
            <a:chOff x="0" y="0"/>
            <a:chExt cx="13121284" cy="11484355"/>
          </a:xfrm>
        </p:grpSpPr>
        <p:sp>
          <p:nvSpPr>
            <p:cNvPr id="409" name=""/>
            <p:cNvSpPr txBox="1"/>
            <p:nvPr/>
          </p:nvSpPr>
          <p:spPr>
            <a:xfrm>
              <a:off x="0" y="0"/>
              <a:ext cx="12740278"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5E5E5E"/>
                  </a:solidFill>
                  <a:latin typeface="FontAwesome"/>
                  <a:ea typeface="FontAwesome"/>
                  <a:cs typeface="FontAwesome"/>
                  <a:sym typeface="FontAwesome"/>
                </a:defRPr>
              </a:lvl1pPr>
            </a:lstStyle>
            <a:p>
              <a:pPr/>
              <a:r>
                <a:t></a:t>
              </a:r>
            </a:p>
          </p:txBody>
        </p:sp>
        <p:sp>
          <p:nvSpPr>
            <p:cNvPr id="410" name=""/>
            <p:cNvSpPr txBox="1"/>
            <p:nvPr/>
          </p:nvSpPr>
          <p:spPr>
            <a:xfrm>
              <a:off x="0" y="1489456"/>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5E5E5E"/>
                  </a:solidFill>
                  <a:latin typeface="FontAwesome"/>
                  <a:ea typeface="FontAwesome"/>
                  <a:cs typeface="FontAwesome"/>
                  <a:sym typeface="FontAwesome"/>
                </a:defRPr>
              </a:lvl1pPr>
            </a:lstStyle>
            <a:p>
              <a:pPr/>
              <a:r>
                <a:t></a:t>
              </a:r>
            </a:p>
          </p:txBody>
        </p:sp>
        <p:sp>
          <p:nvSpPr>
            <p:cNvPr id="411" name=""/>
            <p:cNvSpPr txBox="1"/>
            <p:nvPr/>
          </p:nvSpPr>
          <p:spPr>
            <a:xfrm>
              <a:off x="0" y="2978911"/>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5E5E5E"/>
                  </a:solidFill>
                  <a:latin typeface="FontAwesome"/>
                  <a:ea typeface="FontAwesome"/>
                  <a:cs typeface="FontAwesome"/>
                  <a:sym typeface="FontAwesome"/>
                </a:defRPr>
              </a:lvl1pPr>
            </a:lstStyle>
            <a:p>
              <a:pPr/>
              <a:r>
                <a:t></a:t>
              </a:r>
            </a:p>
          </p:txBody>
        </p:sp>
        <p:sp>
          <p:nvSpPr>
            <p:cNvPr id="412" name=""/>
            <p:cNvSpPr txBox="1"/>
            <p:nvPr/>
          </p:nvSpPr>
          <p:spPr>
            <a:xfrm>
              <a:off x="0" y="4468367"/>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5E5E5E"/>
                  </a:solidFill>
                  <a:latin typeface="FontAwesome"/>
                  <a:ea typeface="FontAwesome"/>
                  <a:cs typeface="FontAwesome"/>
                  <a:sym typeface="FontAwesome"/>
                </a:defRPr>
              </a:lvl1pPr>
            </a:lstStyle>
            <a:p>
              <a:pPr/>
              <a:r>
                <a:t></a:t>
              </a:r>
            </a:p>
          </p:txBody>
        </p:sp>
        <p:sp>
          <p:nvSpPr>
            <p:cNvPr id="413" name=""/>
            <p:cNvSpPr txBox="1"/>
            <p:nvPr/>
          </p:nvSpPr>
          <p:spPr>
            <a:xfrm>
              <a:off x="0" y="5957824"/>
              <a:ext cx="12740278"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1892" sz="8600">
                  <a:solidFill>
                    <a:srgbClr val="FFFFFF"/>
                  </a:solidFill>
                  <a:latin typeface="FontAwesome"/>
                  <a:ea typeface="FontAwesome"/>
                  <a:cs typeface="FontAwesome"/>
                  <a:sym typeface="FontAwesome"/>
                </a:defRPr>
              </a:pPr>
              <a:r>
                <a:rPr>
                  <a:solidFill>
                    <a:srgbClr val="5E5E5E"/>
                  </a:solidFill>
                </a:rPr>
                <a:t></a:t>
              </a:r>
              <a:r>
                <a:t></a:t>
              </a:r>
            </a:p>
          </p:txBody>
        </p:sp>
        <p:sp>
          <p:nvSpPr>
            <p:cNvPr id="414" name="TextBox 12"/>
            <p:cNvSpPr txBox="1"/>
            <p:nvPr/>
          </p:nvSpPr>
          <p:spPr>
            <a:xfrm>
              <a:off x="0" y="8936735"/>
              <a:ext cx="13121285" cy="2547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7800">
                  <a:solidFill>
                    <a:srgbClr val="929292"/>
                  </a:solidFill>
                  <a:latin typeface="Source Sans Pro Regular"/>
                  <a:ea typeface="Source Sans Pro Regular"/>
                  <a:cs typeface="Source Sans Pro Regular"/>
                  <a:sym typeface="Source Sans Pro Regular"/>
                </a:defRPr>
              </a:pPr>
              <a:r>
                <a:t>Amgen 2012: could reproduce only </a:t>
              </a:r>
              <a:r>
                <a:rPr>
                  <a:solidFill>
                    <a:srgbClr val="FFFFFF"/>
                  </a:solidFill>
                  <a:latin typeface="Source Sans Pro Bold"/>
                  <a:ea typeface="Source Sans Pro Bold"/>
                  <a:cs typeface="Source Sans Pro Bold"/>
                  <a:sym typeface="Source Sans Pro Bold"/>
                </a:rPr>
                <a:t>6 </a:t>
              </a:r>
              <a:r>
                <a:rPr>
                  <a:solidFill>
                    <a:srgbClr val="FFFFFF"/>
                  </a:solidFill>
                </a:rPr>
                <a:t>of</a:t>
              </a:r>
              <a:r>
                <a:rPr>
                  <a:solidFill>
                    <a:srgbClr val="FFFFFF"/>
                  </a:solidFill>
                  <a:latin typeface="Source Sans Pro Bold"/>
                  <a:ea typeface="Source Sans Pro Bold"/>
                  <a:cs typeface="Source Sans Pro Bold"/>
                  <a:sym typeface="Source Sans Pro Bold"/>
                </a:rPr>
                <a:t> 53</a:t>
              </a:r>
              <a:r>
                <a:t> landmark results</a:t>
              </a:r>
            </a:p>
          </p:txBody>
        </p:sp>
        <p:sp>
          <p:nvSpPr>
            <p:cNvPr id="415" name=""/>
            <p:cNvSpPr txBox="1"/>
            <p:nvPr/>
          </p:nvSpPr>
          <p:spPr>
            <a:xfrm>
              <a:off x="0" y="7447279"/>
              <a:ext cx="3958990"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FFFFFF"/>
                  </a:solidFill>
                  <a:latin typeface="FontAwesome"/>
                  <a:ea typeface="FontAwesome"/>
                  <a:cs typeface="FontAwesome"/>
                  <a:sym typeface="FontAwesome"/>
                </a:defRPr>
              </a:lvl1pPr>
            </a:lstStyle>
            <a:p>
              <a:pPr/>
              <a:r>
                <a:t></a:t>
              </a:r>
            </a:p>
          </p:txBody>
        </p:sp>
      </p:grpSp>
      <p:grpSp>
        <p:nvGrpSpPr>
          <p:cNvPr id="422" name="Group"/>
          <p:cNvGrpSpPr/>
          <p:nvPr/>
        </p:nvGrpSpPr>
        <p:grpSpPr>
          <a:xfrm>
            <a:off x="4925158" y="16713200"/>
            <a:ext cx="15068369" cy="9195313"/>
            <a:chOff x="0" y="0"/>
            <a:chExt cx="15068368" cy="9195312"/>
          </a:xfrm>
        </p:grpSpPr>
        <p:sp>
          <p:nvSpPr>
            <p:cNvPr id="417" name="TextBox 12"/>
            <p:cNvSpPr/>
            <p:nvPr/>
          </p:nvSpPr>
          <p:spPr>
            <a:xfrm>
              <a:off x="0" y="9195312"/>
              <a:ext cx="150683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b="0" sz="3400">
                  <a:solidFill>
                    <a:srgbClr val="929292"/>
                  </a:solidFill>
                  <a:latin typeface="Source Sans Pro Regular"/>
                  <a:ea typeface="Source Sans Pro Regular"/>
                  <a:cs typeface="Source Sans Pro Regular"/>
                  <a:sym typeface="Source Sans Pro Regular"/>
                </a:defRPr>
              </a:lvl1pPr>
            </a:lstStyle>
            <a:p>
              <a:pPr/>
              <a:r>
                <a:t>Begley CG, Ioannidis JP (2015) Reproducibility in Science: improving the standard for basic and preclinical research. Circ Res 116: 116–126. pmid:25552691</a:t>
              </a:r>
            </a:p>
          </p:txBody>
        </p:sp>
        <p:grpSp>
          <p:nvGrpSpPr>
            <p:cNvPr id="421" name="Group"/>
            <p:cNvGrpSpPr/>
            <p:nvPr/>
          </p:nvGrpSpPr>
          <p:grpSpPr>
            <a:xfrm>
              <a:off x="0" y="0"/>
              <a:ext cx="14533684" cy="3800353"/>
              <a:chOff x="0" y="0"/>
              <a:chExt cx="14533683" cy="3800352"/>
            </a:xfrm>
          </p:grpSpPr>
          <p:sp>
            <p:nvSpPr>
              <p:cNvPr id="418" name="TextBox 12"/>
              <p:cNvSpPr/>
              <p:nvPr/>
            </p:nvSpPr>
            <p:spPr>
              <a:xfrm>
                <a:off x="0" y="0"/>
                <a:ext cx="1453368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30000">
                    <a:solidFill>
                      <a:srgbClr val="FFFFFF"/>
                    </a:solidFill>
                    <a:latin typeface="Helvetica"/>
                    <a:ea typeface="Helvetica"/>
                    <a:cs typeface="Helvetica"/>
                    <a:sym typeface="Helvetica"/>
                  </a:defRPr>
                </a:pPr>
                <a:r>
                  <a:rPr>
                    <a:latin typeface="ChunkFive"/>
                    <a:ea typeface="ChunkFive"/>
                    <a:cs typeface="ChunkFive"/>
                    <a:sym typeface="ChunkFive"/>
                  </a:rPr>
                  <a:t>75</a:t>
                </a:r>
                <a:r>
                  <a:rPr baseline="10833" sz="24000">
                    <a:latin typeface="ChunkFive"/>
                    <a:ea typeface="ChunkFive"/>
                    <a:cs typeface="ChunkFive"/>
                    <a:sym typeface="ChunkFive"/>
                  </a:rPr>
                  <a:t>%</a:t>
                </a:r>
                <a:r>
                  <a:rPr baseline="10833" sz="24000">
                    <a:latin typeface="Helvetica Light"/>
                    <a:ea typeface="Helvetica Light"/>
                    <a:cs typeface="Helvetica Light"/>
                    <a:sym typeface="Helvetica Light"/>
                  </a:rPr>
                  <a:t>  </a:t>
                </a:r>
                <a:r>
                  <a:rPr>
                    <a:latin typeface="ChunkFive"/>
                    <a:ea typeface="ChunkFive"/>
                    <a:cs typeface="ChunkFive"/>
                    <a:sym typeface="ChunkFive"/>
                  </a:rPr>
                  <a:t>90</a:t>
                </a:r>
                <a:r>
                  <a:rPr baseline="10833" sz="24000">
                    <a:latin typeface="ChunkFive"/>
                    <a:ea typeface="ChunkFive"/>
                    <a:cs typeface="ChunkFive"/>
                    <a:sym typeface="ChunkFive"/>
                  </a:rPr>
                  <a:t>%</a:t>
                </a:r>
              </a:p>
            </p:txBody>
          </p:sp>
          <p:sp>
            <p:nvSpPr>
              <p:cNvPr id="419" name="TextBox 12"/>
              <p:cNvSpPr/>
              <p:nvPr/>
            </p:nvSpPr>
            <p:spPr>
              <a:xfrm>
                <a:off x="0" y="3800352"/>
                <a:ext cx="1184612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of preclinical results cannot</a:t>
                </a:r>
              </a:p>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be reproduced (estimate)</a:t>
                </a:r>
              </a:p>
            </p:txBody>
          </p:sp>
          <p:sp>
            <p:nvSpPr>
              <p:cNvPr id="420" name="Line"/>
              <p:cNvSpPr/>
              <p:nvPr/>
            </p:nvSpPr>
            <p:spPr>
              <a:xfrm>
                <a:off x="6613160" y="2376177"/>
                <a:ext cx="1053363" cy="1"/>
              </a:xfrm>
              <a:prstGeom prst="line">
                <a:avLst/>
              </a:prstGeom>
              <a:noFill/>
              <a:ln w="203200" cap="flat">
                <a:solidFill>
                  <a:srgbClr val="FFFFFF"/>
                </a:solidFill>
                <a:prstDash val="solid"/>
                <a:miter lim="8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26" name="TextBox 12"/>
          <p:cNvSpPr txBox="1"/>
          <p:nvPr/>
        </p:nvSpPr>
        <p:spPr>
          <a:xfrm>
            <a:off x="8099383" y="868668"/>
            <a:ext cx="8185234" cy="14655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Psychology</a:t>
            </a:r>
          </a:p>
        </p:txBody>
      </p:sp>
      <p:grpSp>
        <p:nvGrpSpPr>
          <p:cNvPr id="453" name="Group"/>
          <p:cNvGrpSpPr/>
          <p:nvPr/>
        </p:nvGrpSpPr>
        <p:grpSpPr>
          <a:xfrm>
            <a:off x="854982" y="-9728201"/>
            <a:ext cx="22661337" cy="7215387"/>
            <a:chOff x="0" y="0"/>
            <a:chExt cx="22661335" cy="7215385"/>
          </a:xfrm>
        </p:grpSpPr>
        <p:sp>
          <p:nvSpPr>
            <p:cNvPr id="427" name=""/>
            <p:cNvSpPr txBox="1"/>
            <p:nvPr/>
          </p:nvSpPr>
          <p:spPr>
            <a:xfrm>
              <a:off x="44986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28" name=""/>
            <p:cNvSpPr txBox="1"/>
            <p:nvPr/>
          </p:nvSpPr>
          <p:spPr>
            <a:xfrm>
              <a:off x="56098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29" name=""/>
            <p:cNvSpPr txBox="1"/>
            <p:nvPr/>
          </p:nvSpPr>
          <p:spPr>
            <a:xfrm>
              <a:off x="89944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0" name=""/>
            <p:cNvSpPr txBox="1"/>
            <p:nvPr/>
          </p:nvSpPr>
          <p:spPr>
            <a:xfrm>
              <a:off x="146014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1" name=""/>
            <p:cNvSpPr txBox="1"/>
            <p:nvPr/>
          </p:nvSpPr>
          <p:spPr>
            <a:xfrm>
              <a:off x="157381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2" name=""/>
            <p:cNvSpPr txBox="1"/>
            <p:nvPr/>
          </p:nvSpPr>
          <p:spPr>
            <a:xfrm>
              <a:off x="168493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3" name=""/>
            <p:cNvSpPr txBox="1"/>
            <p:nvPr/>
          </p:nvSpPr>
          <p:spPr>
            <a:xfrm>
              <a:off x="33591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4" name=""/>
            <p:cNvSpPr txBox="1"/>
            <p:nvPr/>
          </p:nvSpPr>
          <p:spPr>
            <a:xfrm>
              <a:off x="44958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5" name=""/>
            <p:cNvSpPr txBox="1"/>
            <p:nvPr/>
          </p:nvSpPr>
          <p:spPr>
            <a:xfrm>
              <a:off x="112395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6" name=""/>
            <p:cNvSpPr txBox="1"/>
            <p:nvPr/>
          </p:nvSpPr>
          <p:spPr>
            <a:xfrm>
              <a:off x="168465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7" name=""/>
            <p:cNvSpPr txBox="1"/>
            <p:nvPr/>
          </p:nvSpPr>
          <p:spPr>
            <a:xfrm>
              <a:off x="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8" name=""/>
            <p:cNvSpPr txBox="1"/>
            <p:nvPr/>
          </p:nvSpPr>
          <p:spPr>
            <a:xfrm>
              <a:off x="56070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39" name=""/>
            <p:cNvSpPr txBox="1"/>
            <p:nvPr/>
          </p:nvSpPr>
          <p:spPr>
            <a:xfrm>
              <a:off x="67437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0" name=""/>
            <p:cNvSpPr txBox="1"/>
            <p:nvPr/>
          </p:nvSpPr>
          <p:spPr>
            <a:xfrm>
              <a:off x="112395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1" name=""/>
            <p:cNvSpPr txBox="1"/>
            <p:nvPr/>
          </p:nvSpPr>
          <p:spPr>
            <a:xfrm>
              <a:off x="22479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2" name=""/>
            <p:cNvSpPr txBox="1"/>
            <p:nvPr/>
          </p:nvSpPr>
          <p:spPr>
            <a:xfrm>
              <a:off x="56070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3" name=""/>
            <p:cNvSpPr txBox="1"/>
            <p:nvPr/>
          </p:nvSpPr>
          <p:spPr>
            <a:xfrm>
              <a:off x="78549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4" name=""/>
            <p:cNvSpPr txBox="1"/>
            <p:nvPr/>
          </p:nvSpPr>
          <p:spPr>
            <a:xfrm>
              <a:off x="123507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5" name=""/>
            <p:cNvSpPr txBox="1"/>
            <p:nvPr/>
          </p:nvSpPr>
          <p:spPr>
            <a:xfrm>
              <a:off x="145986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6" name=""/>
            <p:cNvSpPr txBox="1"/>
            <p:nvPr/>
          </p:nvSpPr>
          <p:spPr>
            <a:xfrm>
              <a:off x="157353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7" name=""/>
            <p:cNvSpPr txBox="1"/>
            <p:nvPr/>
          </p:nvSpPr>
          <p:spPr>
            <a:xfrm>
              <a:off x="190944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8" name=""/>
            <p:cNvSpPr txBox="1"/>
            <p:nvPr/>
          </p:nvSpPr>
          <p:spPr>
            <a:xfrm>
              <a:off x="202057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49" name=""/>
            <p:cNvSpPr txBox="1"/>
            <p:nvPr/>
          </p:nvSpPr>
          <p:spPr>
            <a:xfrm>
              <a:off x="213423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0" name=""/>
            <p:cNvSpPr txBox="1"/>
            <p:nvPr/>
          </p:nvSpPr>
          <p:spPr>
            <a:xfrm>
              <a:off x="22479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1" name=""/>
            <p:cNvSpPr txBox="1"/>
            <p:nvPr/>
          </p:nvSpPr>
          <p:spPr>
            <a:xfrm>
              <a:off x="89916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2" name=""/>
            <p:cNvSpPr txBox="1"/>
            <p:nvPr/>
          </p:nvSpPr>
          <p:spPr>
            <a:xfrm>
              <a:off x="202057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grpSp>
      <p:grpSp>
        <p:nvGrpSpPr>
          <p:cNvPr id="501" name="Group"/>
          <p:cNvGrpSpPr/>
          <p:nvPr/>
        </p:nvGrpSpPr>
        <p:grpSpPr>
          <a:xfrm>
            <a:off x="854982" y="-9728201"/>
            <a:ext cx="22664144" cy="7215387"/>
            <a:chOff x="0" y="0"/>
            <a:chExt cx="22664143" cy="7215385"/>
          </a:xfrm>
        </p:grpSpPr>
        <p:sp>
          <p:nvSpPr>
            <p:cNvPr id="454" name=""/>
            <p:cNvSpPr txBox="1"/>
            <p:nvPr/>
          </p:nvSpPr>
          <p:spPr>
            <a:xfrm>
              <a:off x="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5" name=""/>
            <p:cNvSpPr txBox="1"/>
            <p:nvPr/>
          </p:nvSpPr>
          <p:spPr>
            <a:xfrm>
              <a:off x="28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6" name=""/>
            <p:cNvSpPr txBox="1"/>
            <p:nvPr/>
          </p:nvSpPr>
          <p:spPr>
            <a:xfrm>
              <a:off x="11140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7" name=""/>
            <p:cNvSpPr txBox="1"/>
            <p:nvPr/>
          </p:nvSpPr>
          <p:spPr>
            <a:xfrm>
              <a:off x="22507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8" name=""/>
            <p:cNvSpPr txBox="1"/>
            <p:nvPr/>
          </p:nvSpPr>
          <p:spPr>
            <a:xfrm>
              <a:off x="67465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59" name=""/>
            <p:cNvSpPr txBox="1"/>
            <p:nvPr/>
          </p:nvSpPr>
          <p:spPr>
            <a:xfrm>
              <a:off x="78577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0" name=""/>
            <p:cNvSpPr txBox="1"/>
            <p:nvPr/>
          </p:nvSpPr>
          <p:spPr>
            <a:xfrm>
              <a:off x="123535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1" name=""/>
            <p:cNvSpPr txBox="1"/>
            <p:nvPr/>
          </p:nvSpPr>
          <p:spPr>
            <a:xfrm>
              <a:off x="190972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2" name=""/>
            <p:cNvSpPr txBox="1"/>
            <p:nvPr/>
          </p:nvSpPr>
          <p:spPr>
            <a:xfrm>
              <a:off x="202085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3" name=""/>
            <p:cNvSpPr txBox="1"/>
            <p:nvPr/>
          </p:nvSpPr>
          <p:spPr>
            <a:xfrm>
              <a:off x="213451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4" name=""/>
            <p:cNvSpPr txBox="1"/>
            <p:nvPr/>
          </p:nvSpPr>
          <p:spPr>
            <a:xfrm>
              <a:off x="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5" name=""/>
            <p:cNvSpPr txBox="1"/>
            <p:nvPr/>
          </p:nvSpPr>
          <p:spPr>
            <a:xfrm>
              <a:off x="11112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6" name=""/>
            <p:cNvSpPr txBox="1"/>
            <p:nvPr/>
          </p:nvSpPr>
          <p:spPr>
            <a:xfrm>
              <a:off x="78549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7" name=""/>
            <p:cNvSpPr txBox="1"/>
            <p:nvPr/>
          </p:nvSpPr>
          <p:spPr>
            <a:xfrm>
              <a:off x="89916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8" name=""/>
            <p:cNvSpPr txBox="1"/>
            <p:nvPr/>
          </p:nvSpPr>
          <p:spPr>
            <a:xfrm>
              <a:off x="101028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69" name=""/>
            <p:cNvSpPr txBox="1"/>
            <p:nvPr/>
          </p:nvSpPr>
          <p:spPr>
            <a:xfrm>
              <a:off x="145986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0" name=""/>
            <p:cNvSpPr txBox="1"/>
            <p:nvPr/>
          </p:nvSpPr>
          <p:spPr>
            <a:xfrm>
              <a:off x="179832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1" name=""/>
            <p:cNvSpPr txBox="1"/>
            <p:nvPr/>
          </p:nvSpPr>
          <p:spPr>
            <a:xfrm>
              <a:off x="202057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2" name=""/>
            <p:cNvSpPr txBox="1"/>
            <p:nvPr/>
          </p:nvSpPr>
          <p:spPr>
            <a:xfrm>
              <a:off x="213423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3" name=""/>
            <p:cNvSpPr txBox="1"/>
            <p:nvPr/>
          </p:nvSpPr>
          <p:spPr>
            <a:xfrm>
              <a:off x="11112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4" name=""/>
            <p:cNvSpPr txBox="1"/>
            <p:nvPr/>
          </p:nvSpPr>
          <p:spPr>
            <a:xfrm>
              <a:off x="44958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5" name=""/>
            <p:cNvSpPr txBox="1"/>
            <p:nvPr/>
          </p:nvSpPr>
          <p:spPr>
            <a:xfrm>
              <a:off x="78549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6" name=""/>
            <p:cNvSpPr txBox="1"/>
            <p:nvPr/>
          </p:nvSpPr>
          <p:spPr>
            <a:xfrm>
              <a:off x="145986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7" name=""/>
            <p:cNvSpPr txBox="1"/>
            <p:nvPr/>
          </p:nvSpPr>
          <p:spPr>
            <a:xfrm>
              <a:off x="157353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8" name=""/>
            <p:cNvSpPr txBox="1"/>
            <p:nvPr/>
          </p:nvSpPr>
          <p:spPr>
            <a:xfrm>
              <a:off x="179832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79" name=""/>
            <p:cNvSpPr txBox="1"/>
            <p:nvPr/>
          </p:nvSpPr>
          <p:spPr>
            <a:xfrm>
              <a:off x="190944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0" name=""/>
            <p:cNvSpPr txBox="1"/>
            <p:nvPr/>
          </p:nvSpPr>
          <p:spPr>
            <a:xfrm>
              <a:off x="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1" name=""/>
            <p:cNvSpPr txBox="1"/>
            <p:nvPr/>
          </p:nvSpPr>
          <p:spPr>
            <a:xfrm>
              <a:off x="11112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2" name=""/>
            <p:cNvSpPr txBox="1"/>
            <p:nvPr/>
          </p:nvSpPr>
          <p:spPr>
            <a:xfrm>
              <a:off x="33591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3" name=""/>
            <p:cNvSpPr txBox="1"/>
            <p:nvPr/>
          </p:nvSpPr>
          <p:spPr>
            <a:xfrm>
              <a:off x="67437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4" name=""/>
            <p:cNvSpPr txBox="1"/>
            <p:nvPr/>
          </p:nvSpPr>
          <p:spPr>
            <a:xfrm>
              <a:off x="89916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5" name=""/>
            <p:cNvSpPr txBox="1"/>
            <p:nvPr/>
          </p:nvSpPr>
          <p:spPr>
            <a:xfrm>
              <a:off x="101028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6" name=""/>
            <p:cNvSpPr txBox="1"/>
            <p:nvPr/>
          </p:nvSpPr>
          <p:spPr>
            <a:xfrm>
              <a:off x="112395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7" name=""/>
            <p:cNvSpPr txBox="1"/>
            <p:nvPr/>
          </p:nvSpPr>
          <p:spPr>
            <a:xfrm>
              <a:off x="134874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8" name=""/>
            <p:cNvSpPr txBox="1"/>
            <p:nvPr/>
          </p:nvSpPr>
          <p:spPr>
            <a:xfrm>
              <a:off x="1684655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89" name=""/>
            <p:cNvSpPr txBox="1"/>
            <p:nvPr/>
          </p:nvSpPr>
          <p:spPr>
            <a:xfrm>
              <a:off x="11112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0" name=""/>
            <p:cNvSpPr txBox="1"/>
            <p:nvPr/>
          </p:nvSpPr>
          <p:spPr>
            <a:xfrm>
              <a:off x="33591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1" name=""/>
            <p:cNvSpPr txBox="1"/>
            <p:nvPr/>
          </p:nvSpPr>
          <p:spPr>
            <a:xfrm>
              <a:off x="44958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2" name=""/>
            <p:cNvSpPr txBox="1"/>
            <p:nvPr/>
          </p:nvSpPr>
          <p:spPr>
            <a:xfrm>
              <a:off x="56070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3" name=""/>
            <p:cNvSpPr txBox="1"/>
            <p:nvPr/>
          </p:nvSpPr>
          <p:spPr>
            <a:xfrm>
              <a:off x="101028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4" name=""/>
            <p:cNvSpPr txBox="1"/>
            <p:nvPr/>
          </p:nvSpPr>
          <p:spPr>
            <a:xfrm>
              <a:off x="112395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5" name=""/>
            <p:cNvSpPr txBox="1"/>
            <p:nvPr/>
          </p:nvSpPr>
          <p:spPr>
            <a:xfrm>
              <a:off x="123507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6" name=""/>
            <p:cNvSpPr txBox="1"/>
            <p:nvPr/>
          </p:nvSpPr>
          <p:spPr>
            <a:xfrm>
              <a:off x="145986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7" name=""/>
            <p:cNvSpPr txBox="1"/>
            <p:nvPr/>
          </p:nvSpPr>
          <p:spPr>
            <a:xfrm>
              <a:off x="157353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8" name=""/>
            <p:cNvSpPr txBox="1"/>
            <p:nvPr/>
          </p:nvSpPr>
          <p:spPr>
            <a:xfrm>
              <a:off x="168465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499" name=""/>
            <p:cNvSpPr txBox="1"/>
            <p:nvPr/>
          </p:nvSpPr>
          <p:spPr>
            <a:xfrm>
              <a:off x="179832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0" name=""/>
            <p:cNvSpPr txBox="1"/>
            <p:nvPr/>
          </p:nvSpPr>
          <p:spPr>
            <a:xfrm>
              <a:off x="213423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grpSp>
      <p:grpSp>
        <p:nvGrpSpPr>
          <p:cNvPr id="529" name="Group"/>
          <p:cNvGrpSpPr/>
          <p:nvPr/>
        </p:nvGrpSpPr>
        <p:grpSpPr>
          <a:xfrm>
            <a:off x="3102882" y="-9728201"/>
            <a:ext cx="20413437" cy="7215387"/>
            <a:chOff x="0" y="0"/>
            <a:chExt cx="20413435" cy="7215385"/>
          </a:xfrm>
        </p:grpSpPr>
        <p:sp>
          <p:nvSpPr>
            <p:cNvPr id="502" name=""/>
            <p:cNvSpPr txBox="1"/>
            <p:nvPr/>
          </p:nvSpPr>
          <p:spPr>
            <a:xfrm>
              <a:off x="11140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3" name=""/>
            <p:cNvSpPr txBox="1"/>
            <p:nvPr/>
          </p:nvSpPr>
          <p:spPr>
            <a:xfrm>
              <a:off x="785775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4" name=""/>
            <p:cNvSpPr txBox="1"/>
            <p:nvPr/>
          </p:nvSpPr>
          <p:spPr>
            <a:xfrm>
              <a:off x="89944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5" name=""/>
            <p:cNvSpPr txBox="1"/>
            <p:nvPr/>
          </p:nvSpPr>
          <p:spPr>
            <a:xfrm>
              <a:off x="112423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6" name=""/>
            <p:cNvSpPr txBox="1"/>
            <p:nvPr/>
          </p:nvSpPr>
          <p:spPr>
            <a:xfrm>
              <a:off x="15738107" y="0"/>
              <a:ext cx="1318987" cy="1275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7" name=""/>
            <p:cNvSpPr txBox="1"/>
            <p:nvPr/>
          </p:nvSpPr>
          <p:spPr>
            <a:xfrm>
              <a:off x="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8" name=""/>
            <p:cNvSpPr txBox="1"/>
            <p:nvPr/>
          </p:nvSpPr>
          <p:spPr>
            <a:xfrm>
              <a:off x="33591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09" name=""/>
            <p:cNvSpPr txBox="1"/>
            <p:nvPr/>
          </p:nvSpPr>
          <p:spPr>
            <a:xfrm>
              <a:off x="4495799" y="1492250"/>
              <a:ext cx="1318987"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0" name=""/>
            <p:cNvSpPr txBox="1"/>
            <p:nvPr/>
          </p:nvSpPr>
          <p:spPr>
            <a:xfrm>
              <a:off x="101028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1" name=""/>
            <p:cNvSpPr txBox="1"/>
            <p:nvPr/>
          </p:nvSpPr>
          <p:spPr>
            <a:xfrm>
              <a:off x="112395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2" name=""/>
            <p:cNvSpPr txBox="1"/>
            <p:nvPr/>
          </p:nvSpPr>
          <p:spPr>
            <a:xfrm>
              <a:off x="1348740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3" name=""/>
            <p:cNvSpPr txBox="1"/>
            <p:nvPr/>
          </p:nvSpPr>
          <p:spPr>
            <a:xfrm>
              <a:off x="16846550" y="149225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4" name=""/>
            <p:cNvSpPr txBox="1"/>
            <p:nvPr/>
          </p:nvSpPr>
          <p:spPr>
            <a:xfrm>
              <a:off x="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5" name=""/>
            <p:cNvSpPr txBox="1"/>
            <p:nvPr/>
          </p:nvSpPr>
          <p:spPr>
            <a:xfrm>
              <a:off x="11112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6" name=""/>
            <p:cNvSpPr txBox="1"/>
            <p:nvPr/>
          </p:nvSpPr>
          <p:spPr>
            <a:xfrm>
              <a:off x="67437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7" name=""/>
            <p:cNvSpPr txBox="1"/>
            <p:nvPr/>
          </p:nvSpPr>
          <p:spPr>
            <a:xfrm>
              <a:off x="78549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8" name=""/>
            <p:cNvSpPr txBox="1"/>
            <p:nvPr/>
          </p:nvSpPr>
          <p:spPr>
            <a:xfrm>
              <a:off x="101028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19" name=""/>
            <p:cNvSpPr txBox="1"/>
            <p:nvPr/>
          </p:nvSpPr>
          <p:spPr>
            <a:xfrm>
              <a:off x="112395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0" name=""/>
            <p:cNvSpPr txBox="1"/>
            <p:nvPr/>
          </p:nvSpPr>
          <p:spPr>
            <a:xfrm>
              <a:off x="145986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1" name=""/>
            <p:cNvSpPr txBox="1"/>
            <p:nvPr/>
          </p:nvSpPr>
          <p:spPr>
            <a:xfrm>
              <a:off x="1795780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2" name=""/>
            <p:cNvSpPr txBox="1"/>
            <p:nvPr/>
          </p:nvSpPr>
          <p:spPr>
            <a:xfrm>
              <a:off x="19094450" y="297493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3" name=""/>
            <p:cNvSpPr txBox="1"/>
            <p:nvPr/>
          </p:nvSpPr>
          <p:spPr>
            <a:xfrm>
              <a:off x="22479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4" name=""/>
            <p:cNvSpPr txBox="1"/>
            <p:nvPr/>
          </p:nvSpPr>
          <p:spPr>
            <a:xfrm>
              <a:off x="15735300" y="4457620"/>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5" name=""/>
            <p:cNvSpPr txBox="1"/>
            <p:nvPr/>
          </p:nvSpPr>
          <p:spPr>
            <a:xfrm>
              <a:off x="4495799" y="5940305"/>
              <a:ext cx="1318987"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6" name=""/>
            <p:cNvSpPr txBox="1"/>
            <p:nvPr/>
          </p:nvSpPr>
          <p:spPr>
            <a:xfrm>
              <a:off x="5607049" y="5940305"/>
              <a:ext cx="1318987"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7" name=""/>
            <p:cNvSpPr txBox="1"/>
            <p:nvPr/>
          </p:nvSpPr>
          <p:spPr>
            <a:xfrm>
              <a:off x="1123950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28" name=""/>
            <p:cNvSpPr txBox="1"/>
            <p:nvPr/>
          </p:nvSpPr>
          <p:spPr>
            <a:xfrm>
              <a:off x="16846550" y="5940305"/>
              <a:ext cx="1318986" cy="127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grpSp>
      <p:grpSp>
        <p:nvGrpSpPr>
          <p:cNvPr id="533" name="Group"/>
          <p:cNvGrpSpPr/>
          <p:nvPr/>
        </p:nvGrpSpPr>
        <p:grpSpPr>
          <a:xfrm>
            <a:off x="853803" y="7430504"/>
            <a:ext cx="14558923" cy="3455925"/>
            <a:chOff x="0" y="0"/>
            <a:chExt cx="14558922" cy="3455923"/>
          </a:xfrm>
        </p:grpSpPr>
        <p:sp>
          <p:nvSpPr>
            <p:cNvPr id="530"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860" sz="8600">
                  <a:solidFill>
                    <a:srgbClr val="FFFFFF"/>
                  </a:solidFill>
                  <a:latin typeface="FontAwesome"/>
                  <a:ea typeface="FontAwesome"/>
                  <a:cs typeface="FontAwesome"/>
                  <a:sym typeface="FontAwesome"/>
                </a:defRPr>
              </a:pPr>
              <a:r>
                <a:rPr>
                  <a:solidFill>
                    <a:srgbClr val="5E5E5E"/>
                  </a:solidFill>
                </a:rPr>
                <a:t></a:t>
              </a:r>
              <a:r>
                <a:t></a:t>
              </a:r>
            </a:p>
          </p:txBody>
        </p:sp>
        <p:sp>
          <p:nvSpPr>
            <p:cNvPr id="531" name=""/>
            <p:cNvSpPr/>
            <p:nvPr/>
          </p:nvSpPr>
          <p:spPr>
            <a:xfrm>
              <a:off x="0" y="148945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60" sz="8600">
                  <a:solidFill>
                    <a:srgbClr val="FFFFFF"/>
                  </a:solidFill>
                  <a:latin typeface="FontAwesome"/>
                  <a:ea typeface="FontAwesome"/>
                  <a:cs typeface="FontAwesome"/>
                  <a:sym typeface="FontAwesome"/>
                </a:defRPr>
              </a:lvl1pPr>
            </a:lstStyle>
            <a:p>
              <a:pPr/>
              <a:r>
                <a:t></a:t>
              </a:r>
            </a:p>
          </p:txBody>
        </p:sp>
        <p:sp>
          <p:nvSpPr>
            <p:cNvPr id="532" name="TextBox 12"/>
            <p:cNvSpPr/>
            <p:nvPr/>
          </p:nvSpPr>
          <p:spPr>
            <a:xfrm>
              <a:off x="8117471" y="3455923"/>
              <a:ext cx="644145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36</a:t>
              </a:r>
              <a:r>
                <a:t> </a:t>
              </a:r>
              <a:r>
                <a:rPr>
                  <a:latin typeface="Helvetica Light"/>
                  <a:ea typeface="Helvetica Light"/>
                  <a:cs typeface="Helvetica Light"/>
                  <a:sym typeface="Helvetica Light"/>
                </a:rPr>
                <a:t>of</a:t>
              </a:r>
              <a:r>
                <a:t> </a:t>
              </a:r>
              <a:r>
                <a:rPr b="1"/>
                <a:t>100</a:t>
              </a:r>
            </a:p>
          </p:txBody>
        </p:sp>
      </p:grpSp>
      <p:grpSp>
        <p:nvGrpSpPr>
          <p:cNvPr id="539" name="Group"/>
          <p:cNvGrpSpPr/>
          <p:nvPr/>
        </p:nvGrpSpPr>
        <p:grpSpPr>
          <a:xfrm>
            <a:off x="4925158" y="-13233400"/>
            <a:ext cx="15068369" cy="9195313"/>
            <a:chOff x="0" y="0"/>
            <a:chExt cx="15068368" cy="9195312"/>
          </a:xfrm>
        </p:grpSpPr>
        <p:sp>
          <p:nvSpPr>
            <p:cNvPr id="534" name="TextBox 12"/>
            <p:cNvSpPr/>
            <p:nvPr/>
          </p:nvSpPr>
          <p:spPr>
            <a:xfrm>
              <a:off x="0" y="9195312"/>
              <a:ext cx="150683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b="0" sz="3400">
                  <a:solidFill>
                    <a:srgbClr val="929292"/>
                  </a:solidFill>
                  <a:latin typeface="Source Sans Pro Regular"/>
                  <a:ea typeface="Source Sans Pro Regular"/>
                  <a:cs typeface="Source Sans Pro Regular"/>
                  <a:sym typeface="Source Sans Pro Regular"/>
                </a:defRPr>
              </a:lvl1pPr>
            </a:lstStyle>
            <a:p>
              <a:pPr/>
              <a:r>
                <a:t>Begley CG, Ioannidis JP (2015) Reproducibility in Science: improving the standard for basic and preclinical research. Circ Res 116: 116–126. pmid:25552691</a:t>
              </a:r>
            </a:p>
          </p:txBody>
        </p:sp>
        <p:grpSp>
          <p:nvGrpSpPr>
            <p:cNvPr id="538" name="Group"/>
            <p:cNvGrpSpPr/>
            <p:nvPr/>
          </p:nvGrpSpPr>
          <p:grpSpPr>
            <a:xfrm>
              <a:off x="0" y="0"/>
              <a:ext cx="14533684" cy="3800353"/>
              <a:chOff x="0" y="0"/>
              <a:chExt cx="14533683" cy="3800352"/>
            </a:xfrm>
          </p:grpSpPr>
          <p:sp>
            <p:nvSpPr>
              <p:cNvPr id="535" name="TextBox 12"/>
              <p:cNvSpPr/>
              <p:nvPr/>
            </p:nvSpPr>
            <p:spPr>
              <a:xfrm>
                <a:off x="0" y="0"/>
                <a:ext cx="1453368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30000">
                    <a:solidFill>
                      <a:srgbClr val="FFFFFF"/>
                    </a:solidFill>
                    <a:latin typeface="Helvetica"/>
                    <a:ea typeface="Helvetica"/>
                    <a:cs typeface="Helvetica"/>
                    <a:sym typeface="Helvetica"/>
                  </a:defRPr>
                </a:pPr>
                <a:r>
                  <a:rPr>
                    <a:latin typeface="ChunkFive"/>
                    <a:ea typeface="ChunkFive"/>
                    <a:cs typeface="ChunkFive"/>
                    <a:sym typeface="ChunkFive"/>
                  </a:rPr>
                  <a:t>75</a:t>
                </a:r>
                <a:r>
                  <a:rPr baseline="10833" sz="24000">
                    <a:latin typeface="ChunkFive"/>
                    <a:ea typeface="ChunkFive"/>
                    <a:cs typeface="ChunkFive"/>
                    <a:sym typeface="ChunkFive"/>
                  </a:rPr>
                  <a:t>%</a:t>
                </a:r>
                <a:r>
                  <a:rPr baseline="10833" sz="24000">
                    <a:latin typeface="Helvetica Light"/>
                    <a:ea typeface="Helvetica Light"/>
                    <a:cs typeface="Helvetica Light"/>
                    <a:sym typeface="Helvetica Light"/>
                  </a:rPr>
                  <a:t>  </a:t>
                </a:r>
                <a:r>
                  <a:rPr>
                    <a:latin typeface="ChunkFive"/>
                    <a:ea typeface="ChunkFive"/>
                    <a:cs typeface="ChunkFive"/>
                    <a:sym typeface="ChunkFive"/>
                  </a:rPr>
                  <a:t>90</a:t>
                </a:r>
                <a:r>
                  <a:rPr baseline="10833" sz="24000">
                    <a:latin typeface="ChunkFive"/>
                    <a:ea typeface="ChunkFive"/>
                    <a:cs typeface="ChunkFive"/>
                    <a:sym typeface="ChunkFive"/>
                  </a:rPr>
                  <a:t>%</a:t>
                </a:r>
              </a:p>
            </p:txBody>
          </p:sp>
          <p:sp>
            <p:nvSpPr>
              <p:cNvPr id="536" name="TextBox 12"/>
              <p:cNvSpPr/>
              <p:nvPr/>
            </p:nvSpPr>
            <p:spPr>
              <a:xfrm>
                <a:off x="0" y="3800352"/>
                <a:ext cx="1184612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of preclinical results cannot</a:t>
                </a:r>
              </a:p>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be reproduced (estimate)</a:t>
                </a:r>
              </a:p>
            </p:txBody>
          </p:sp>
          <p:sp>
            <p:nvSpPr>
              <p:cNvPr id="537" name="Line"/>
              <p:cNvSpPr/>
              <p:nvPr/>
            </p:nvSpPr>
            <p:spPr>
              <a:xfrm>
                <a:off x="6613160" y="2376177"/>
                <a:ext cx="1053363" cy="1"/>
              </a:xfrm>
              <a:prstGeom prst="line">
                <a:avLst/>
              </a:prstGeom>
              <a:noFill/>
              <a:ln w="203200" cap="flat">
                <a:solidFill>
                  <a:srgbClr val="FFFFFF"/>
                </a:solidFill>
                <a:prstDash val="solid"/>
                <a:miter lim="8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000353 0.925926" origin="layout" pathEditMode="relative">
                                      <p:cBhvr>
                                        <p:cTn id="6" dur="500" fill="hold"/>
                                        <p:tgtEl>
                                          <p:spTgt spid="453"/>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00353 0.925926" origin="layout" pathEditMode="relative">
                                      <p:cBhvr>
                                        <p:cTn id="9" dur="600" fill="hold"/>
                                        <p:tgtEl>
                                          <p:spTgt spid="501"/>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000167 0.925926" origin="layout" pathEditMode="relative">
                                      <p:cBhvr>
                                        <p:cTn id="12" dur="700" fill="hold"/>
                                        <p:tgtEl>
                                          <p:spTgt spid="529"/>
                                        </p:tgtEl>
                                        <p:attrNameLst>
                                          <p:attrName>ppt_x</p:attrName>
                                          <p:attrName>ppt_y</p:attrName>
                                        </p:attrNameLst>
                                      </p:cBhvr>
                                    </p:animMotion>
                                  </p:childTnLst>
                                </p:cTn>
                              </p:par>
                            </p:childTnLst>
                          </p:cTn>
                        </p:par>
                        <p:par>
                          <p:cTn id="13" fill="hold">
                            <p:stCondLst>
                              <p:cond delay="700"/>
                            </p:stCondLst>
                            <p:childTnLst>
                              <p:par>
                                <p:cTn id="14" presetClass="entr" nodeType="afterEffect" presetSubtype="1" presetID="2" grpId="4" fill="hold">
                                  <p:stCondLst>
                                    <p:cond delay="100"/>
                                  </p:stCondLst>
                                  <p:iterate type="el" backwards="0">
                                    <p:tmAbs val="0"/>
                                  </p:iterate>
                                  <p:childTnLst>
                                    <p:set>
                                      <p:cBhvr>
                                        <p:cTn id="15" fill="hold"/>
                                        <p:tgtEl>
                                          <p:spTgt spid="426"/>
                                        </p:tgtEl>
                                        <p:attrNameLst>
                                          <p:attrName>style.visibility</p:attrName>
                                        </p:attrNameLst>
                                      </p:cBhvr>
                                      <p:to>
                                        <p:strVal val="visible"/>
                                      </p:to>
                                    </p:set>
                                    <p:anim calcmode="lin" valueType="num">
                                      <p:cBhvr>
                                        <p:cTn id="16" dur="300" fill="hold"/>
                                        <p:tgtEl>
                                          <p:spTgt spid="426"/>
                                        </p:tgtEl>
                                        <p:attrNameLst>
                                          <p:attrName>ppt_x</p:attrName>
                                        </p:attrNameLst>
                                      </p:cBhvr>
                                      <p:tavLst>
                                        <p:tav tm="0">
                                          <p:val>
                                            <p:strVal val="#ppt_x"/>
                                          </p:val>
                                        </p:tav>
                                        <p:tav tm="100000">
                                          <p:val>
                                            <p:strVal val="#ppt_x"/>
                                          </p:val>
                                        </p:tav>
                                      </p:tavLst>
                                    </p:anim>
                                    <p:anim calcmode="lin" valueType="num">
                                      <p:cBhvr>
                                        <p:cTn id="17" dur="300" fill="hold"/>
                                        <p:tgtEl>
                                          <p:spTgt spid="426"/>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 grpId="5"/>
      <p:bldP build="whole" bldLvl="1" animBg="1" rev="0" advAuto="0" spid="426" grpId="4"/>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551" name="Group"/>
          <p:cNvGrpSpPr/>
          <p:nvPr/>
        </p:nvGrpSpPr>
        <p:grpSpPr>
          <a:xfrm>
            <a:off x="25657134" y="556757"/>
            <a:ext cx="8185233" cy="10678161"/>
            <a:chOff x="0" y="0"/>
            <a:chExt cx="8185232" cy="10678159"/>
          </a:xfrm>
        </p:grpSpPr>
        <p:grpSp>
          <p:nvGrpSpPr>
            <p:cNvPr id="548" name="Group"/>
            <p:cNvGrpSpPr/>
            <p:nvPr/>
          </p:nvGrpSpPr>
          <p:grpSpPr>
            <a:xfrm>
              <a:off x="750702" y="2926080"/>
              <a:ext cx="1270001" cy="7227825"/>
              <a:chOff x="0" y="0"/>
              <a:chExt cx="1270000" cy="7227823"/>
            </a:xfrm>
          </p:grpSpPr>
          <p:sp>
            <p:nvSpPr>
              <p:cNvPr id="543"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5E5E5E"/>
                    </a:solidFill>
                    <a:latin typeface="FontAwesome"/>
                    <a:ea typeface="FontAwesome"/>
                    <a:cs typeface="FontAwesome"/>
                    <a:sym typeface="FontAwesome"/>
                  </a:defRPr>
                </a:pPr>
                <a:r>
                  <a:t></a:t>
                </a:r>
                <a:r>
                  <a:rPr spc="0"/>
                  <a:t></a:t>
                </a:r>
              </a:p>
            </p:txBody>
          </p:sp>
          <p:sp>
            <p:nvSpPr>
              <p:cNvPr id="544"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C0C0C0"/>
                    </a:solidFill>
                    <a:latin typeface="FontAwesome"/>
                    <a:ea typeface="FontAwesome"/>
                    <a:cs typeface="FontAwesome"/>
                    <a:sym typeface="FontAwesome"/>
                  </a:defRPr>
                </a:pPr>
                <a:r>
                  <a:rPr>
                    <a:solidFill>
                      <a:srgbClr val="5E5E5E"/>
                    </a:solidFill>
                  </a:rPr>
                  <a:t></a:t>
                </a:r>
                <a:r>
                  <a:rPr>
                    <a:solidFill>
                      <a:srgbClr val="FFFFFF"/>
                    </a:solidFill>
                  </a:rPr>
                  <a:t></a:t>
                </a:r>
                <a:r>
                  <a:rPr spc="0">
                    <a:solidFill>
                      <a:srgbClr val="FFFFFF"/>
                    </a:solidFill>
                  </a:rPr>
                  <a:t></a:t>
                </a:r>
              </a:p>
            </p:txBody>
          </p:sp>
          <p:sp>
            <p:nvSpPr>
              <p:cNvPr id="545"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546"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547" name=""/>
              <p:cNvSpPr/>
              <p:nvPr/>
            </p:nvSpPr>
            <p:spPr>
              <a:xfrm>
                <a:off x="0" y="5957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FFFFFF"/>
                    </a:solidFill>
                    <a:latin typeface="FontAwesome"/>
                    <a:ea typeface="FontAwesome"/>
                    <a:cs typeface="FontAwesome"/>
                    <a:sym typeface="FontAwesome"/>
                  </a:defRPr>
                </a:lvl1pPr>
              </a:lstStyle>
              <a:p>
                <a:pPr/>
                <a:r>
                  <a:t></a:t>
                </a:r>
              </a:p>
            </p:txBody>
          </p:sp>
        </p:grpSp>
        <p:sp>
          <p:nvSpPr>
            <p:cNvPr id="549" name="TextBox 12"/>
            <p:cNvSpPr/>
            <p:nvPr/>
          </p:nvSpPr>
          <p:spPr>
            <a:xfrm>
              <a:off x="994467" y="10678159"/>
              <a:ext cx="584331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13</a:t>
              </a:r>
              <a:r>
                <a:t> </a:t>
              </a:r>
              <a:r>
                <a:rPr>
                  <a:latin typeface="Helvetica Light"/>
                  <a:ea typeface="Helvetica Light"/>
                  <a:cs typeface="Helvetica Light"/>
                  <a:sym typeface="Helvetica Light"/>
                </a:rPr>
                <a:t>of</a:t>
              </a:r>
              <a:r>
                <a:t> </a:t>
              </a:r>
              <a:r>
                <a:rPr b="1"/>
                <a:t>21</a:t>
              </a:r>
            </a:p>
          </p:txBody>
        </p:sp>
        <p:sp>
          <p:nvSpPr>
            <p:cNvPr id="550" name="TextBox 12"/>
            <p:cNvSpPr/>
            <p:nvPr/>
          </p:nvSpPr>
          <p:spPr>
            <a:xfrm>
              <a:off x="0" y="0"/>
              <a:ext cx="818523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Nature </a:t>
              </a:r>
              <a:endParaRPr>
                <a:latin typeface="Source Sans Pro Bold"/>
                <a:ea typeface="Source Sans Pro Bold"/>
                <a:cs typeface="Source Sans Pro Bold"/>
                <a:sym typeface="Source Sans Pro Bold"/>
              </a:endParaRPr>
            </a:p>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&amp; Science</a:t>
              </a:r>
            </a:p>
          </p:txBody>
        </p:sp>
      </p:grpSp>
      <p:grpSp>
        <p:nvGrpSpPr>
          <p:cNvPr id="560" name="Group"/>
          <p:cNvGrpSpPr/>
          <p:nvPr/>
        </p:nvGrpSpPr>
        <p:grpSpPr>
          <a:xfrm>
            <a:off x="33934400" y="548192"/>
            <a:ext cx="6398914" cy="10709513"/>
            <a:chOff x="0" y="0"/>
            <a:chExt cx="6398913" cy="10709512"/>
          </a:xfrm>
        </p:grpSpPr>
        <p:grpSp>
          <p:nvGrpSpPr>
            <p:cNvPr id="557" name="Group"/>
            <p:cNvGrpSpPr/>
            <p:nvPr/>
          </p:nvGrpSpPr>
          <p:grpSpPr>
            <a:xfrm>
              <a:off x="0" y="2934644"/>
              <a:ext cx="1270000" cy="7227825"/>
              <a:chOff x="0" y="0"/>
              <a:chExt cx="1270000" cy="7227824"/>
            </a:xfrm>
          </p:grpSpPr>
          <p:sp>
            <p:nvSpPr>
              <p:cNvPr id="552"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553"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554"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800"/>
                  </a:lnSpc>
                  <a:defRPr b="0" spc="79" sz="8000">
                    <a:solidFill>
                      <a:srgbClr val="5E5E5E"/>
                    </a:solidFill>
                    <a:latin typeface="FontAwesome"/>
                    <a:ea typeface="FontAwesome"/>
                    <a:cs typeface="FontAwesome"/>
                    <a:sym typeface="FontAwesome"/>
                  </a:defRPr>
                </a:pPr>
                <a:r>
                  <a:t></a:t>
                </a:r>
                <a:r>
                  <a:rPr>
                    <a:solidFill>
                      <a:srgbClr val="FFFFFF"/>
                    </a:solidFill>
                  </a:rPr>
                  <a:t></a:t>
                </a:r>
              </a:p>
            </p:txBody>
          </p:sp>
          <p:sp>
            <p:nvSpPr>
              <p:cNvPr id="555"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sp>
            <p:nvSpPr>
              <p:cNvPr id="556"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grpSp>
        <p:sp>
          <p:nvSpPr>
            <p:cNvPr id="558" name="TextBox 12"/>
            <p:cNvSpPr/>
            <p:nvPr/>
          </p:nvSpPr>
          <p:spPr>
            <a:xfrm>
              <a:off x="899922" y="10709512"/>
              <a:ext cx="54972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29</a:t>
              </a:r>
              <a:r>
                <a:t> </a:t>
              </a:r>
              <a:r>
                <a:rPr>
                  <a:latin typeface="Helvetica Light"/>
                  <a:ea typeface="Helvetica Light"/>
                  <a:cs typeface="Helvetica Light"/>
                  <a:sym typeface="Helvetica Light"/>
                </a:rPr>
                <a:t>of</a:t>
              </a:r>
              <a:r>
                <a:t> </a:t>
              </a:r>
              <a:r>
                <a:rPr b="1"/>
                <a:t>59</a:t>
              </a:r>
            </a:p>
          </p:txBody>
        </p:sp>
        <p:sp>
          <p:nvSpPr>
            <p:cNvPr id="559" name="TextBox 12"/>
            <p:cNvSpPr/>
            <p:nvPr/>
          </p:nvSpPr>
          <p:spPr>
            <a:xfrm>
              <a:off x="898144" y="0"/>
              <a:ext cx="550077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Economics</a:t>
              </a:r>
            </a:p>
          </p:txBody>
        </p:sp>
      </p:grpSp>
      <p:grpSp>
        <p:nvGrpSpPr>
          <p:cNvPr id="569" name="Group"/>
          <p:cNvGrpSpPr/>
          <p:nvPr/>
        </p:nvGrpSpPr>
        <p:grpSpPr>
          <a:xfrm>
            <a:off x="853802" y="868668"/>
            <a:ext cx="15430814" cy="10017761"/>
            <a:chOff x="0" y="0"/>
            <a:chExt cx="15430813" cy="10017759"/>
          </a:xfrm>
        </p:grpSpPr>
        <p:grpSp>
          <p:nvGrpSpPr>
            <p:cNvPr id="566" name="Group"/>
            <p:cNvGrpSpPr/>
            <p:nvPr/>
          </p:nvGrpSpPr>
          <p:grpSpPr>
            <a:xfrm>
              <a:off x="0" y="2093467"/>
              <a:ext cx="1270000" cy="7227825"/>
              <a:chOff x="0" y="0"/>
              <a:chExt cx="1270000" cy="7227823"/>
            </a:xfrm>
          </p:grpSpPr>
          <p:sp>
            <p:nvSpPr>
              <p:cNvPr id="561"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r>
                  <a:t></a:t>
                </a:r>
              </a:p>
            </p:txBody>
          </p:sp>
          <p:sp>
            <p:nvSpPr>
              <p:cNvPr id="562"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59" sz="8600">
                    <a:solidFill>
                      <a:srgbClr val="5E5E5E"/>
                    </a:solidFill>
                    <a:latin typeface="FontAwesome"/>
                    <a:ea typeface="FontAwesome"/>
                    <a:cs typeface="FontAwesome"/>
                    <a:sym typeface="FontAwesome"/>
                  </a:defRPr>
                </a:lvl1pPr>
              </a:lstStyle>
              <a:p>
                <a:pPr>
                  <a:defRPr>
                    <a:solidFill>
                      <a:srgbClr val="C0C0C0"/>
                    </a:solidFill>
                  </a:defRPr>
                </a:pPr>
                <a:r>
                  <a:rPr>
                    <a:solidFill>
                      <a:srgbClr val="5E5E5E"/>
                    </a:solidFill>
                  </a:rPr>
                  <a:t></a:t>
                </a:r>
              </a:p>
            </p:txBody>
          </p:sp>
          <p:sp>
            <p:nvSpPr>
              <p:cNvPr id="563"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60" sz="8600">
                    <a:solidFill>
                      <a:srgbClr val="5E5E5E"/>
                    </a:solidFill>
                    <a:latin typeface="FontAwesome"/>
                    <a:ea typeface="FontAwesome"/>
                    <a:cs typeface="FontAwesome"/>
                    <a:sym typeface="FontAwesome"/>
                  </a:defRPr>
                </a:lvl1pPr>
              </a:lstStyle>
              <a:p>
                <a:pPr>
                  <a:defRPr>
                    <a:solidFill>
                      <a:srgbClr val="FFFFFF"/>
                    </a:solidFill>
                  </a:defRPr>
                </a:pPr>
                <a:r>
                  <a:rPr>
                    <a:solidFill>
                      <a:srgbClr val="5E5E5E"/>
                    </a:solidFill>
                  </a:rPr>
                  <a:t></a:t>
                </a:r>
              </a:p>
            </p:txBody>
          </p:sp>
          <p:sp>
            <p:nvSpPr>
              <p:cNvPr id="564"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860" sz="8600">
                    <a:solidFill>
                      <a:srgbClr val="FFFFFF"/>
                    </a:solidFill>
                    <a:latin typeface="FontAwesome"/>
                    <a:ea typeface="FontAwesome"/>
                    <a:cs typeface="FontAwesome"/>
                    <a:sym typeface="FontAwesome"/>
                  </a:defRPr>
                </a:pPr>
                <a:r>
                  <a:rPr>
                    <a:solidFill>
                      <a:srgbClr val="5E5E5E"/>
                    </a:solidFill>
                  </a:rPr>
                  <a:t></a:t>
                </a:r>
                <a:r>
                  <a:t></a:t>
                </a:r>
              </a:p>
            </p:txBody>
          </p:sp>
          <p:sp>
            <p:nvSpPr>
              <p:cNvPr id="565" name=""/>
              <p:cNvSpPr/>
              <p:nvPr/>
            </p:nvSpPr>
            <p:spPr>
              <a:xfrm>
                <a:off x="0" y="5957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860" sz="8600">
                    <a:solidFill>
                      <a:srgbClr val="FFFFFF"/>
                    </a:solidFill>
                    <a:latin typeface="FontAwesome"/>
                    <a:ea typeface="FontAwesome"/>
                    <a:cs typeface="FontAwesome"/>
                    <a:sym typeface="FontAwesome"/>
                  </a:defRPr>
                </a:lvl1pPr>
              </a:lstStyle>
              <a:p>
                <a:pPr/>
                <a:r>
                  <a:t></a:t>
                </a:r>
              </a:p>
            </p:txBody>
          </p:sp>
        </p:grpSp>
        <p:sp>
          <p:nvSpPr>
            <p:cNvPr id="567" name="TextBox 12"/>
            <p:cNvSpPr/>
            <p:nvPr/>
          </p:nvSpPr>
          <p:spPr>
            <a:xfrm>
              <a:off x="8117471" y="10017759"/>
              <a:ext cx="644145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36</a:t>
              </a:r>
              <a:r>
                <a:t> </a:t>
              </a:r>
              <a:r>
                <a:rPr>
                  <a:latin typeface="Helvetica Light"/>
                  <a:ea typeface="Helvetica Light"/>
                  <a:cs typeface="Helvetica Light"/>
                  <a:sym typeface="Helvetica Light"/>
                </a:rPr>
                <a:t>of</a:t>
              </a:r>
              <a:r>
                <a:t> </a:t>
              </a:r>
              <a:r>
                <a:rPr b="1"/>
                <a:t>100</a:t>
              </a:r>
            </a:p>
          </p:txBody>
        </p:sp>
        <p:sp>
          <p:nvSpPr>
            <p:cNvPr id="568" name="TextBox 12"/>
            <p:cNvSpPr/>
            <p:nvPr/>
          </p:nvSpPr>
          <p:spPr>
            <a:xfrm>
              <a:off x="7245580" y="0"/>
              <a:ext cx="818523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Psychology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1.041265 0.000000" origin="layout" pathEditMode="relative">
                                      <p:cBhvr>
                                        <p:cTn id="6" dur="600" fill="hold"/>
                                        <p:tgtEl>
                                          <p:spTgt spid="569"/>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1.356250 0.000000" origin="layout" pathEditMode="relative">
                                      <p:cBhvr>
                                        <p:cTn id="9" dur="1250" fill="hold"/>
                                        <p:tgtEl>
                                          <p:spTgt spid="56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42" name="Francis_Amasa_Walker_MIT.png" descr="Francis_Amasa_Walker_MIT.png"/>
          <p:cNvPicPr>
            <a:picLocks noChangeAspect="1"/>
          </p:cNvPicPr>
          <p:nvPr/>
        </p:nvPicPr>
        <p:blipFill>
          <a:blip r:embed="rId2">
            <a:extLst/>
          </a:blip>
          <a:srcRect l="0" t="0" r="0" b="3488"/>
          <a:stretch>
            <a:fillRect/>
          </a:stretch>
        </p:blipFill>
        <p:spPr>
          <a:xfrm>
            <a:off x="93662" y="-60141"/>
            <a:ext cx="5276631" cy="6499429"/>
          </a:xfrm>
          <a:prstGeom prst="rect">
            <a:avLst/>
          </a:prstGeom>
          <a:ln w="12700">
            <a:miter lim="400000"/>
          </a:ln>
        </p:spPr>
      </p:pic>
      <p:pic>
        <p:nvPicPr>
          <p:cNvPr id="243" name="IMG_2212.png" descr="IMG_2212.png"/>
          <p:cNvPicPr>
            <a:picLocks noChangeAspect="1"/>
          </p:cNvPicPr>
          <p:nvPr/>
        </p:nvPicPr>
        <p:blipFill>
          <a:blip r:embed="rId3">
            <a:extLst/>
          </a:blip>
          <a:srcRect l="10212" t="41288" r="10212" b="13275"/>
          <a:stretch>
            <a:fillRect/>
          </a:stretch>
        </p:blipFill>
        <p:spPr>
          <a:xfrm>
            <a:off x="15979624" y="78899"/>
            <a:ext cx="8537490" cy="6499746"/>
          </a:xfrm>
          <a:prstGeom prst="rect">
            <a:avLst/>
          </a:prstGeom>
          <a:ln w="12700">
            <a:miter lim="400000"/>
          </a:ln>
        </p:spPr>
      </p:pic>
      <p:pic>
        <p:nvPicPr>
          <p:cNvPr id="244" name="Screen Shot 2019-09-11 at 3.47.53 PM.jpg" descr="Screen Shot 2019-09-11 at 3.47.53 PM.jpg"/>
          <p:cNvPicPr>
            <a:picLocks noChangeAspect="1"/>
          </p:cNvPicPr>
          <p:nvPr/>
        </p:nvPicPr>
        <p:blipFill>
          <a:blip r:embed="rId4">
            <a:extLst/>
          </a:blip>
          <a:stretch>
            <a:fillRect/>
          </a:stretch>
        </p:blipFill>
        <p:spPr>
          <a:xfrm>
            <a:off x="2295137" y="7026340"/>
            <a:ext cx="19170161" cy="6662358"/>
          </a:xfrm>
          <a:prstGeom prst="rect">
            <a:avLst/>
          </a:prstGeom>
          <a:ln w="12700">
            <a:miter lim="400000"/>
          </a:ln>
        </p:spPr>
      </p:pic>
      <p:sp>
        <p:nvSpPr>
          <p:cNvPr id="245" name="Rectangle"/>
          <p:cNvSpPr/>
          <p:nvPr/>
        </p:nvSpPr>
        <p:spPr>
          <a:xfrm>
            <a:off x="2187148" y="12090400"/>
            <a:ext cx="19386139" cy="1703487"/>
          </a:xfrm>
          <a:prstGeom prst="rect">
            <a:avLst/>
          </a:prstGeom>
          <a:solidFill>
            <a:srgbClr val="FFF36D">
              <a:alpha val="37297"/>
            </a:srgbClr>
          </a:solidFill>
          <a:ln w="12700">
            <a:miter lim="400000"/>
          </a:ln>
        </p:spPr>
        <p:txBody>
          <a:bodyPr lIns="0" tIns="0" rIns="0" bIns="0" anchor="ctr"/>
          <a:lstStyle/>
          <a:p>
            <a:pPr>
              <a:defRPr b="0"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5"/>
                                        </p:tgtEl>
                                        <p:attrNameLst>
                                          <p:attrName>style.visibility</p:attrName>
                                        </p:attrNameLst>
                                      </p:cBhvr>
                                      <p:to>
                                        <p:strVal val="visible"/>
                                      </p:to>
                                    </p:set>
                                    <p:animEffect filter="dissolve" transition="in">
                                      <p:cBhvr>
                                        <p:cTn id="7"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581" name="Group"/>
          <p:cNvGrpSpPr/>
          <p:nvPr/>
        </p:nvGrpSpPr>
        <p:grpSpPr>
          <a:xfrm>
            <a:off x="863916" y="548192"/>
            <a:ext cx="6398914" cy="10709513"/>
            <a:chOff x="0" y="0"/>
            <a:chExt cx="6398913" cy="10709512"/>
          </a:xfrm>
        </p:grpSpPr>
        <p:grpSp>
          <p:nvGrpSpPr>
            <p:cNvPr id="578" name="Group"/>
            <p:cNvGrpSpPr/>
            <p:nvPr/>
          </p:nvGrpSpPr>
          <p:grpSpPr>
            <a:xfrm>
              <a:off x="0" y="2934644"/>
              <a:ext cx="1270000" cy="7227825"/>
              <a:chOff x="0" y="0"/>
              <a:chExt cx="1270000" cy="7227824"/>
            </a:xfrm>
          </p:grpSpPr>
          <p:sp>
            <p:nvSpPr>
              <p:cNvPr id="573"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574"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575"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800"/>
                  </a:lnSpc>
                  <a:defRPr b="0" spc="79" sz="8000">
                    <a:solidFill>
                      <a:srgbClr val="5E5E5E"/>
                    </a:solidFill>
                    <a:latin typeface="FontAwesome"/>
                    <a:ea typeface="FontAwesome"/>
                    <a:cs typeface="FontAwesome"/>
                    <a:sym typeface="FontAwesome"/>
                  </a:defRPr>
                </a:pPr>
                <a:r>
                  <a:t></a:t>
                </a:r>
                <a:r>
                  <a:rPr>
                    <a:solidFill>
                      <a:srgbClr val="FFFFFF"/>
                    </a:solidFill>
                  </a:rPr>
                  <a:t></a:t>
                </a:r>
              </a:p>
            </p:txBody>
          </p:sp>
          <p:sp>
            <p:nvSpPr>
              <p:cNvPr id="576"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sp>
            <p:nvSpPr>
              <p:cNvPr id="577"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grpSp>
        <p:sp>
          <p:nvSpPr>
            <p:cNvPr id="579" name="TextBox 12"/>
            <p:cNvSpPr/>
            <p:nvPr/>
          </p:nvSpPr>
          <p:spPr>
            <a:xfrm>
              <a:off x="899922" y="10709512"/>
              <a:ext cx="54972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29</a:t>
              </a:r>
              <a:r>
                <a:t> </a:t>
              </a:r>
              <a:r>
                <a:rPr>
                  <a:latin typeface="Helvetica Light"/>
                  <a:ea typeface="Helvetica Light"/>
                  <a:cs typeface="Helvetica Light"/>
                  <a:sym typeface="Helvetica Light"/>
                </a:rPr>
                <a:t>of</a:t>
              </a:r>
              <a:r>
                <a:t> </a:t>
              </a:r>
              <a:r>
                <a:rPr b="1"/>
                <a:t>59</a:t>
              </a:r>
            </a:p>
          </p:txBody>
        </p:sp>
        <p:sp>
          <p:nvSpPr>
            <p:cNvPr id="580" name="TextBox 12"/>
            <p:cNvSpPr/>
            <p:nvPr/>
          </p:nvSpPr>
          <p:spPr>
            <a:xfrm>
              <a:off x="898144" y="0"/>
              <a:ext cx="550077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Economics</a:t>
              </a:r>
            </a:p>
          </p:txBody>
        </p:sp>
      </p:grpSp>
      <p:sp>
        <p:nvSpPr>
          <p:cNvPr id="582" name="TextBox 12"/>
          <p:cNvSpPr txBox="1"/>
          <p:nvPr/>
        </p:nvSpPr>
        <p:spPr>
          <a:xfrm>
            <a:off x="17219214" y="9254335"/>
            <a:ext cx="5888482" cy="21691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b="0" sz="2800">
                <a:solidFill>
                  <a:srgbClr val="FFFFFF"/>
                </a:solidFill>
                <a:latin typeface="Helvetica"/>
                <a:ea typeface="Helvetica"/>
                <a:cs typeface="Helvetica"/>
                <a:sym typeface="Helvetica"/>
              </a:defRPr>
            </a:pPr>
            <a:r>
              <a:t>Camerer, et al. (2018). Evaluating the replicability  of  social  science  experiments  in </a:t>
            </a:r>
            <a:r>
              <a:rPr i="1"/>
              <a:t>Nature</a:t>
            </a:r>
            <a:r>
              <a:t> and </a:t>
            </a:r>
            <a:r>
              <a:rPr i="1"/>
              <a:t>Science</a:t>
            </a:r>
            <a:r>
              <a:t> between  2010  and  2015. </a:t>
            </a:r>
            <a:r>
              <a:rPr i="1"/>
              <a:t>Nature Human Behaviour</a:t>
            </a:r>
            <a:r>
              <a:t>, 2, 637–644.</a:t>
            </a:r>
          </a:p>
        </p:txBody>
      </p:sp>
      <p:sp>
        <p:nvSpPr>
          <p:cNvPr id="583" name="TextBox 12"/>
          <p:cNvSpPr txBox="1"/>
          <p:nvPr/>
        </p:nvSpPr>
        <p:spPr>
          <a:xfrm>
            <a:off x="17219214" y="3656732"/>
            <a:ext cx="5626824" cy="139192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b="0" sz="2800">
                <a:solidFill>
                  <a:srgbClr val="FFFFFF"/>
                </a:solidFill>
                <a:latin typeface="Helvetica"/>
                <a:ea typeface="Helvetica"/>
                <a:cs typeface="Helvetica"/>
                <a:sym typeface="Helvetica"/>
              </a:defRPr>
            </a:pPr>
            <a:r>
              <a:t>Nosek et al. (2015). Estimating the reproducibility of psychological science. </a:t>
            </a:r>
            <a:r>
              <a:rPr i="1"/>
              <a:t>Science</a:t>
            </a:r>
            <a:r>
              <a:t>, 349, 6251.</a:t>
            </a:r>
          </a:p>
        </p:txBody>
      </p:sp>
      <p:sp>
        <p:nvSpPr>
          <p:cNvPr id="584" name="TextBox 12"/>
          <p:cNvSpPr txBox="1"/>
          <p:nvPr/>
        </p:nvSpPr>
        <p:spPr>
          <a:xfrm>
            <a:off x="17219214" y="6066914"/>
            <a:ext cx="6568645" cy="21691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90000"/>
              </a:lnSpc>
              <a:defRPr b="0" sz="2800">
                <a:solidFill>
                  <a:srgbClr val="FFFFFF"/>
                </a:solidFill>
                <a:latin typeface="Helvetica"/>
                <a:ea typeface="Helvetica"/>
                <a:cs typeface="Helvetica"/>
                <a:sym typeface="Helvetica"/>
              </a:defRPr>
            </a:lvl1pPr>
          </a:lstStyle>
          <a:p>
            <a:pPr/>
            <a:r>
              <a:t>Chang AC, Li P (2015) Is Economics Research Replicable?, Finance and Economics Discussion Series 2015-083. (Board of Governors of the Federal Reserve System, Washington, DC).</a:t>
            </a:r>
          </a:p>
        </p:txBody>
      </p:sp>
      <p:grpSp>
        <p:nvGrpSpPr>
          <p:cNvPr id="593" name="Group"/>
          <p:cNvGrpSpPr/>
          <p:nvPr/>
        </p:nvGrpSpPr>
        <p:grpSpPr>
          <a:xfrm>
            <a:off x="51460400" y="556756"/>
            <a:ext cx="6192230" cy="10678162"/>
            <a:chOff x="0" y="0"/>
            <a:chExt cx="6192229" cy="10678160"/>
          </a:xfrm>
        </p:grpSpPr>
        <p:sp>
          <p:nvSpPr>
            <p:cNvPr id="585" name="TextBox 12"/>
            <p:cNvSpPr/>
            <p:nvPr/>
          </p:nvSpPr>
          <p:spPr>
            <a:xfrm>
              <a:off x="373386" y="10678160"/>
              <a:ext cx="574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12</a:t>
              </a:r>
              <a:r>
                <a:t> </a:t>
              </a:r>
              <a:r>
                <a:rPr>
                  <a:latin typeface="Helvetica Light"/>
                  <a:ea typeface="Helvetica Light"/>
                  <a:cs typeface="Helvetica Light"/>
                  <a:sym typeface="Helvetica Light"/>
                </a:rPr>
                <a:t>of </a:t>
              </a:r>
              <a:r>
                <a:rPr b="1"/>
                <a:t>21</a:t>
              </a:r>
            </a:p>
          </p:txBody>
        </p:sp>
        <p:sp>
          <p:nvSpPr>
            <p:cNvPr id="586" name="TextBox 12"/>
            <p:cNvSpPr/>
            <p:nvPr/>
          </p:nvSpPr>
          <p:spPr>
            <a:xfrm>
              <a:off x="299285" y="0"/>
              <a:ext cx="589294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Coin Tosses</a:t>
              </a:r>
              <a:endParaRPr>
                <a:latin typeface="Source Sans Pro Bold"/>
                <a:ea typeface="Source Sans Pro Bold"/>
                <a:cs typeface="Source Sans Pro Bold"/>
                <a:sym typeface="Source Sans Pro Bold"/>
              </a:endParaRPr>
            </a:p>
            <a:p>
              <a:pPr defTabSz="1828800">
                <a:lnSpc>
                  <a:spcPct val="90000"/>
                </a:lnSpc>
                <a:defRPr b="0" sz="5200">
                  <a:solidFill>
                    <a:srgbClr val="FFFFFF"/>
                  </a:solidFill>
                  <a:latin typeface="Source Sans Pro Regular"/>
                  <a:ea typeface="Source Sans Pro Regular"/>
                  <a:cs typeface="Source Sans Pro Regular"/>
                  <a:sym typeface="Source Sans Pro Regular"/>
                </a:defRPr>
              </a:pPr>
              <a:r>
                <a:t>that were heads</a:t>
              </a:r>
            </a:p>
          </p:txBody>
        </p:sp>
        <p:grpSp>
          <p:nvGrpSpPr>
            <p:cNvPr id="592" name="Group"/>
            <p:cNvGrpSpPr/>
            <p:nvPr/>
          </p:nvGrpSpPr>
          <p:grpSpPr>
            <a:xfrm>
              <a:off x="0" y="2926079"/>
              <a:ext cx="1270000" cy="7227825"/>
              <a:chOff x="0" y="0"/>
              <a:chExt cx="1270000" cy="7227824"/>
            </a:xfrm>
          </p:grpSpPr>
          <p:sp>
            <p:nvSpPr>
              <p:cNvPr id="587"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5E5E5E"/>
                    </a:solidFill>
                    <a:latin typeface="FontAwesome"/>
                    <a:ea typeface="FontAwesome"/>
                    <a:cs typeface="FontAwesome"/>
                    <a:sym typeface="FontAwesome"/>
                  </a:defRPr>
                </a:pPr>
                <a:r>
                  <a:t></a:t>
                </a:r>
                <a:r>
                  <a:rPr spc="0"/>
                  <a:t></a:t>
                </a:r>
              </a:p>
            </p:txBody>
          </p:sp>
          <p:sp>
            <p:nvSpPr>
              <p:cNvPr id="588"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000"/>
                  </a:lnSpc>
                  <a:defRPr b="0" spc="3403" sz="7400">
                    <a:solidFill>
                      <a:srgbClr val="FFFFFF"/>
                    </a:solidFill>
                    <a:latin typeface="FontAwesome"/>
                    <a:ea typeface="FontAwesome"/>
                    <a:cs typeface="FontAwesome"/>
                    <a:sym typeface="FontAwesome"/>
                  </a:defRPr>
                </a:lvl1pPr>
              </a:lstStyle>
              <a:p>
                <a:pPr/>
                <a:r>
                  <a:t></a:t>
                </a:r>
              </a:p>
            </p:txBody>
          </p:sp>
          <p:sp>
            <p:nvSpPr>
              <p:cNvPr id="589"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590"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591"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C0C0C0"/>
                    </a:solidFill>
                    <a:latin typeface="FontAwesome"/>
                    <a:ea typeface="FontAwesome"/>
                    <a:cs typeface="FontAwesome"/>
                    <a:sym typeface="FontAwesome"/>
                  </a:defRPr>
                </a:pPr>
                <a:r>
                  <a:rPr>
                    <a:solidFill>
                      <a:srgbClr val="5E5E5E"/>
                    </a:solidFill>
                  </a:rPr>
                  <a:t></a:t>
                </a:r>
                <a:r>
                  <a:rPr spc="0">
                    <a:solidFill>
                      <a:srgbClr val="FFFFFF"/>
                    </a:solidFill>
                  </a:rPr>
                  <a:t></a:t>
                </a:r>
              </a:p>
            </p:txBody>
          </p:sp>
        </p:grpSp>
      </p:grpSp>
      <p:grpSp>
        <p:nvGrpSpPr>
          <p:cNvPr id="602" name="Group"/>
          <p:cNvGrpSpPr/>
          <p:nvPr/>
        </p:nvGrpSpPr>
        <p:grpSpPr>
          <a:xfrm>
            <a:off x="8597478" y="563869"/>
            <a:ext cx="8185233" cy="10678160"/>
            <a:chOff x="0" y="0"/>
            <a:chExt cx="8185232" cy="10678159"/>
          </a:xfrm>
        </p:grpSpPr>
        <p:grpSp>
          <p:nvGrpSpPr>
            <p:cNvPr id="599" name="Group"/>
            <p:cNvGrpSpPr/>
            <p:nvPr/>
          </p:nvGrpSpPr>
          <p:grpSpPr>
            <a:xfrm>
              <a:off x="927195" y="2926080"/>
              <a:ext cx="1270001" cy="7227825"/>
              <a:chOff x="0" y="0"/>
              <a:chExt cx="1270000" cy="7227823"/>
            </a:xfrm>
          </p:grpSpPr>
          <p:sp>
            <p:nvSpPr>
              <p:cNvPr id="594"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5E5E5E"/>
                    </a:solidFill>
                    <a:latin typeface="FontAwesome"/>
                    <a:ea typeface="FontAwesome"/>
                    <a:cs typeface="FontAwesome"/>
                    <a:sym typeface="FontAwesome"/>
                  </a:defRPr>
                </a:pPr>
                <a:r>
                  <a:t></a:t>
                </a:r>
                <a:r>
                  <a:rPr spc="0"/>
                  <a:t></a:t>
                </a:r>
              </a:p>
            </p:txBody>
          </p:sp>
          <p:sp>
            <p:nvSpPr>
              <p:cNvPr id="595"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C0C0C0"/>
                    </a:solidFill>
                    <a:latin typeface="FontAwesome"/>
                    <a:ea typeface="FontAwesome"/>
                    <a:cs typeface="FontAwesome"/>
                    <a:sym typeface="FontAwesome"/>
                  </a:defRPr>
                </a:pPr>
                <a:r>
                  <a:rPr>
                    <a:solidFill>
                      <a:srgbClr val="5E5E5E"/>
                    </a:solidFill>
                  </a:rPr>
                  <a:t></a:t>
                </a:r>
                <a:r>
                  <a:rPr>
                    <a:solidFill>
                      <a:srgbClr val="FFFFFF"/>
                    </a:solidFill>
                  </a:rPr>
                  <a:t></a:t>
                </a:r>
                <a:r>
                  <a:rPr spc="0">
                    <a:solidFill>
                      <a:srgbClr val="FFFFFF"/>
                    </a:solidFill>
                  </a:rPr>
                  <a:t></a:t>
                </a:r>
              </a:p>
            </p:txBody>
          </p:sp>
          <p:sp>
            <p:nvSpPr>
              <p:cNvPr id="596"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597"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598" name=""/>
              <p:cNvSpPr/>
              <p:nvPr/>
            </p:nvSpPr>
            <p:spPr>
              <a:xfrm>
                <a:off x="0" y="5957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FFFFFF"/>
                    </a:solidFill>
                    <a:latin typeface="FontAwesome"/>
                    <a:ea typeface="FontAwesome"/>
                    <a:cs typeface="FontAwesome"/>
                    <a:sym typeface="FontAwesome"/>
                  </a:defRPr>
                </a:lvl1pPr>
              </a:lstStyle>
              <a:p>
                <a:pPr/>
                <a:r>
                  <a:t></a:t>
                </a:r>
              </a:p>
            </p:txBody>
          </p:sp>
        </p:grpSp>
        <p:sp>
          <p:nvSpPr>
            <p:cNvPr id="600" name="TextBox 12"/>
            <p:cNvSpPr/>
            <p:nvPr/>
          </p:nvSpPr>
          <p:spPr>
            <a:xfrm>
              <a:off x="1170960" y="10678159"/>
              <a:ext cx="58433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13</a:t>
              </a:r>
              <a:r>
                <a:t> </a:t>
              </a:r>
              <a:r>
                <a:rPr>
                  <a:latin typeface="Helvetica Light"/>
                  <a:ea typeface="Helvetica Light"/>
                  <a:cs typeface="Helvetica Light"/>
                  <a:sym typeface="Helvetica Light"/>
                </a:rPr>
                <a:t>of</a:t>
              </a:r>
              <a:r>
                <a:t> </a:t>
              </a:r>
              <a:r>
                <a:rPr b="1"/>
                <a:t>21</a:t>
              </a:r>
            </a:p>
          </p:txBody>
        </p:sp>
        <p:sp>
          <p:nvSpPr>
            <p:cNvPr id="601" name="TextBox 12"/>
            <p:cNvSpPr/>
            <p:nvPr/>
          </p:nvSpPr>
          <p:spPr>
            <a:xfrm>
              <a:off x="0" y="0"/>
              <a:ext cx="818523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Nature </a:t>
              </a:r>
              <a:endParaRPr>
                <a:latin typeface="Source Sans Pro Bold"/>
                <a:ea typeface="Source Sans Pro Bold"/>
                <a:cs typeface="Source Sans Pro Bold"/>
                <a:sym typeface="Source Sans Pro Bold"/>
              </a:endParaRPr>
            </a:p>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&amp; Science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83"/>
                                        </p:tgtEl>
                                        <p:attrNameLst>
                                          <p:attrName>style.visibility</p:attrName>
                                        </p:attrNameLst>
                                      </p:cBhvr>
                                      <p:to>
                                        <p:strVal val="visible"/>
                                      </p:to>
                                    </p:set>
                                    <p:anim calcmode="lin" valueType="num">
                                      <p:cBhvr>
                                        <p:cTn id="7" dur="800" fill="hold"/>
                                        <p:tgtEl>
                                          <p:spTgt spid="583"/>
                                        </p:tgtEl>
                                        <p:attrNameLst>
                                          <p:attrName>ppt_x</p:attrName>
                                        </p:attrNameLst>
                                      </p:cBhvr>
                                      <p:tavLst>
                                        <p:tav tm="0">
                                          <p:val>
                                            <p:strVal val="#ppt_x"/>
                                          </p:val>
                                        </p:tav>
                                        <p:tav tm="100000">
                                          <p:val>
                                            <p:strVal val="#ppt_x"/>
                                          </p:val>
                                        </p:tav>
                                      </p:tavLst>
                                    </p:anim>
                                    <p:anim calcmode="lin" valueType="num">
                                      <p:cBhvr>
                                        <p:cTn id="8" dur="800" fill="hold"/>
                                        <p:tgtEl>
                                          <p:spTgt spid="583"/>
                                        </p:tgtEl>
                                        <p:attrNameLst>
                                          <p:attrName>ppt_y</p:attrName>
                                        </p:attrNameLst>
                                      </p:cBhvr>
                                      <p:tavLst>
                                        <p:tav tm="0">
                                          <p:val>
                                            <p:strVal val="1+#ppt_h/2"/>
                                          </p:val>
                                        </p:tav>
                                        <p:tav tm="100000">
                                          <p:val>
                                            <p:strVal val="#ppt_y"/>
                                          </p:val>
                                        </p:tav>
                                      </p:tavLst>
                                    </p:anim>
                                  </p:childTnLst>
                                </p:cTn>
                              </p:par>
                            </p:childTnLst>
                          </p:cTn>
                        </p:par>
                        <p:par>
                          <p:cTn id="9" fill="hold">
                            <p:stCondLst>
                              <p:cond delay="800"/>
                            </p:stCondLst>
                            <p:childTnLst>
                              <p:par>
                                <p:cTn id="10" presetClass="entr" nodeType="afterEffect" presetSubtype="4" presetID="2" grpId="2" fill="hold">
                                  <p:stCondLst>
                                    <p:cond delay="0"/>
                                  </p:stCondLst>
                                  <p:iterate type="el" backwards="0">
                                    <p:tmAbs val="0"/>
                                  </p:iterate>
                                  <p:childTnLst>
                                    <p:set>
                                      <p:cBhvr>
                                        <p:cTn id="11" fill="hold"/>
                                        <p:tgtEl>
                                          <p:spTgt spid="584"/>
                                        </p:tgtEl>
                                        <p:attrNameLst>
                                          <p:attrName>style.visibility</p:attrName>
                                        </p:attrNameLst>
                                      </p:cBhvr>
                                      <p:to>
                                        <p:strVal val="visible"/>
                                      </p:to>
                                    </p:set>
                                    <p:anim calcmode="lin" valueType="num">
                                      <p:cBhvr>
                                        <p:cTn id="12" dur="600" fill="hold"/>
                                        <p:tgtEl>
                                          <p:spTgt spid="584"/>
                                        </p:tgtEl>
                                        <p:attrNameLst>
                                          <p:attrName>ppt_x</p:attrName>
                                        </p:attrNameLst>
                                      </p:cBhvr>
                                      <p:tavLst>
                                        <p:tav tm="0">
                                          <p:val>
                                            <p:strVal val="#ppt_x"/>
                                          </p:val>
                                        </p:tav>
                                        <p:tav tm="100000">
                                          <p:val>
                                            <p:strVal val="#ppt_x"/>
                                          </p:val>
                                        </p:tav>
                                      </p:tavLst>
                                    </p:anim>
                                    <p:anim calcmode="lin" valueType="num">
                                      <p:cBhvr>
                                        <p:cTn id="13" dur="600" fill="hold"/>
                                        <p:tgtEl>
                                          <p:spTgt spid="584"/>
                                        </p:tgtEl>
                                        <p:attrNameLst>
                                          <p:attrName>ppt_y</p:attrName>
                                        </p:attrNameLst>
                                      </p:cBhvr>
                                      <p:tavLst>
                                        <p:tav tm="0">
                                          <p:val>
                                            <p:strVal val="1+#ppt_h/2"/>
                                          </p:val>
                                        </p:tav>
                                        <p:tav tm="100000">
                                          <p:val>
                                            <p:strVal val="#ppt_y"/>
                                          </p:val>
                                        </p:tav>
                                      </p:tavLst>
                                    </p:anim>
                                  </p:childTnLst>
                                </p:cTn>
                              </p:par>
                            </p:childTnLst>
                          </p:cTn>
                        </p:par>
                        <p:par>
                          <p:cTn id="14" fill="hold">
                            <p:stCondLst>
                              <p:cond delay="1400"/>
                            </p:stCondLst>
                            <p:childTnLst>
                              <p:par>
                                <p:cTn id="15" presetClass="entr" nodeType="afterEffect" presetSubtype="4" presetID="2" grpId="3" fill="hold">
                                  <p:stCondLst>
                                    <p:cond delay="0"/>
                                  </p:stCondLst>
                                  <p:iterate type="el" backwards="0">
                                    <p:tmAbs val="0"/>
                                  </p:iterate>
                                  <p:childTnLst>
                                    <p:set>
                                      <p:cBhvr>
                                        <p:cTn id="16" fill="hold"/>
                                        <p:tgtEl>
                                          <p:spTgt spid="582"/>
                                        </p:tgtEl>
                                        <p:attrNameLst>
                                          <p:attrName>style.visibility</p:attrName>
                                        </p:attrNameLst>
                                      </p:cBhvr>
                                      <p:to>
                                        <p:strVal val="visible"/>
                                      </p:to>
                                    </p:set>
                                    <p:anim calcmode="lin" valueType="num">
                                      <p:cBhvr>
                                        <p:cTn id="17" dur="400" fill="hold"/>
                                        <p:tgtEl>
                                          <p:spTgt spid="582"/>
                                        </p:tgtEl>
                                        <p:attrNameLst>
                                          <p:attrName>ppt_x</p:attrName>
                                        </p:attrNameLst>
                                      </p:cBhvr>
                                      <p:tavLst>
                                        <p:tav tm="0">
                                          <p:val>
                                            <p:strVal val="#ppt_x"/>
                                          </p:val>
                                        </p:tav>
                                        <p:tav tm="100000">
                                          <p:val>
                                            <p:strVal val="#ppt_x"/>
                                          </p:val>
                                        </p:tav>
                                      </p:tavLst>
                                    </p:anim>
                                    <p:anim calcmode="lin" valueType="num">
                                      <p:cBhvr>
                                        <p:cTn id="18" dur="400" fill="hold"/>
                                        <p:tgtEl>
                                          <p:spTgt spid="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2" grpId="3"/>
      <p:bldP build="whole" bldLvl="1" animBg="1" rev="0" advAuto="0" spid="584" grpId="2"/>
      <p:bldP build="whole" bldLvl="1" animBg="1" rev="0" advAuto="0" spid="583"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606" name="TextBox 12"/>
          <p:cNvSpPr txBox="1"/>
          <p:nvPr/>
        </p:nvSpPr>
        <p:spPr>
          <a:xfrm>
            <a:off x="279654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Why Do So Many Studies Fail to Replicate?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BoldIt"/>
                <a:ea typeface="SourceSansPro-BoldIt"/>
                <a:cs typeface="SourceSansPro-BoldIt"/>
                <a:sym typeface="SourceSansPro-BoldIt"/>
              </a:rPr>
              <a:t>- The New York Times, May 2016</a:t>
            </a:r>
          </a:p>
        </p:txBody>
      </p:sp>
      <p:grpSp>
        <p:nvGrpSpPr>
          <p:cNvPr id="615" name="Group"/>
          <p:cNvGrpSpPr/>
          <p:nvPr/>
        </p:nvGrpSpPr>
        <p:grpSpPr>
          <a:xfrm>
            <a:off x="8597478" y="563869"/>
            <a:ext cx="8185233" cy="10678160"/>
            <a:chOff x="0" y="0"/>
            <a:chExt cx="8185232" cy="10678159"/>
          </a:xfrm>
        </p:grpSpPr>
        <p:grpSp>
          <p:nvGrpSpPr>
            <p:cNvPr id="612" name="Group"/>
            <p:cNvGrpSpPr/>
            <p:nvPr/>
          </p:nvGrpSpPr>
          <p:grpSpPr>
            <a:xfrm>
              <a:off x="927195" y="2926080"/>
              <a:ext cx="1270001" cy="7227825"/>
              <a:chOff x="0" y="0"/>
              <a:chExt cx="1270000" cy="7227823"/>
            </a:xfrm>
          </p:grpSpPr>
          <p:sp>
            <p:nvSpPr>
              <p:cNvPr id="607"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5E5E5E"/>
                    </a:solidFill>
                    <a:latin typeface="FontAwesome"/>
                    <a:ea typeface="FontAwesome"/>
                    <a:cs typeface="FontAwesome"/>
                    <a:sym typeface="FontAwesome"/>
                  </a:defRPr>
                </a:pPr>
                <a:r>
                  <a:t></a:t>
                </a:r>
                <a:r>
                  <a:rPr spc="0"/>
                  <a:t></a:t>
                </a:r>
              </a:p>
            </p:txBody>
          </p:sp>
          <p:sp>
            <p:nvSpPr>
              <p:cNvPr id="608"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C0C0C0"/>
                    </a:solidFill>
                    <a:latin typeface="FontAwesome"/>
                    <a:ea typeface="FontAwesome"/>
                    <a:cs typeface="FontAwesome"/>
                    <a:sym typeface="FontAwesome"/>
                  </a:defRPr>
                </a:pPr>
                <a:r>
                  <a:rPr>
                    <a:solidFill>
                      <a:srgbClr val="5E5E5E"/>
                    </a:solidFill>
                  </a:rPr>
                  <a:t></a:t>
                </a:r>
                <a:r>
                  <a:rPr>
                    <a:solidFill>
                      <a:srgbClr val="FFFFFF"/>
                    </a:solidFill>
                  </a:rPr>
                  <a:t></a:t>
                </a:r>
                <a:r>
                  <a:rPr spc="0">
                    <a:solidFill>
                      <a:srgbClr val="FFFFFF"/>
                    </a:solidFill>
                  </a:rPr>
                  <a:t></a:t>
                </a:r>
              </a:p>
            </p:txBody>
          </p:sp>
          <p:sp>
            <p:nvSpPr>
              <p:cNvPr id="609"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610"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611" name=""/>
              <p:cNvSpPr/>
              <p:nvPr/>
            </p:nvSpPr>
            <p:spPr>
              <a:xfrm>
                <a:off x="0" y="5957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FFFFFF"/>
                    </a:solidFill>
                    <a:latin typeface="FontAwesome"/>
                    <a:ea typeface="FontAwesome"/>
                    <a:cs typeface="FontAwesome"/>
                    <a:sym typeface="FontAwesome"/>
                  </a:defRPr>
                </a:lvl1pPr>
              </a:lstStyle>
              <a:p>
                <a:pPr/>
                <a:r>
                  <a:t></a:t>
                </a:r>
              </a:p>
            </p:txBody>
          </p:sp>
        </p:grpSp>
        <p:sp>
          <p:nvSpPr>
            <p:cNvPr id="613" name="TextBox 12"/>
            <p:cNvSpPr/>
            <p:nvPr/>
          </p:nvSpPr>
          <p:spPr>
            <a:xfrm>
              <a:off x="1170960" y="10678159"/>
              <a:ext cx="58433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13</a:t>
              </a:r>
              <a:r>
                <a:t> </a:t>
              </a:r>
              <a:r>
                <a:rPr>
                  <a:latin typeface="Helvetica Light"/>
                  <a:ea typeface="Helvetica Light"/>
                  <a:cs typeface="Helvetica Light"/>
                  <a:sym typeface="Helvetica Light"/>
                </a:rPr>
                <a:t>of</a:t>
              </a:r>
              <a:r>
                <a:t> </a:t>
              </a:r>
              <a:r>
                <a:rPr b="1"/>
                <a:t>21</a:t>
              </a:r>
            </a:p>
          </p:txBody>
        </p:sp>
        <p:sp>
          <p:nvSpPr>
            <p:cNvPr id="614" name="TextBox 12"/>
            <p:cNvSpPr/>
            <p:nvPr/>
          </p:nvSpPr>
          <p:spPr>
            <a:xfrm>
              <a:off x="0" y="0"/>
              <a:ext cx="818523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Nature </a:t>
              </a:r>
              <a:endParaRPr>
                <a:latin typeface="Source Sans Pro Bold"/>
                <a:ea typeface="Source Sans Pro Bold"/>
                <a:cs typeface="Source Sans Pro Bold"/>
                <a:sym typeface="Source Sans Pro Bold"/>
              </a:endParaRPr>
            </a:p>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&amp; Science</a:t>
              </a:r>
            </a:p>
          </p:txBody>
        </p:sp>
      </p:grpSp>
      <p:grpSp>
        <p:nvGrpSpPr>
          <p:cNvPr id="624" name="Group"/>
          <p:cNvGrpSpPr/>
          <p:nvPr/>
        </p:nvGrpSpPr>
        <p:grpSpPr>
          <a:xfrm>
            <a:off x="17219214" y="556756"/>
            <a:ext cx="6192230" cy="10678162"/>
            <a:chOff x="0" y="0"/>
            <a:chExt cx="6192229" cy="10678160"/>
          </a:xfrm>
        </p:grpSpPr>
        <p:sp>
          <p:nvSpPr>
            <p:cNvPr id="616" name="TextBox 12"/>
            <p:cNvSpPr/>
            <p:nvPr/>
          </p:nvSpPr>
          <p:spPr>
            <a:xfrm>
              <a:off x="373386" y="10678160"/>
              <a:ext cx="574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12</a:t>
              </a:r>
              <a:r>
                <a:t> </a:t>
              </a:r>
              <a:r>
                <a:rPr>
                  <a:latin typeface="Helvetica Light"/>
                  <a:ea typeface="Helvetica Light"/>
                  <a:cs typeface="Helvetica Light"/>
                  <a:sym typeface="Helvetica Light"/>
                </a:rPr>
                <a:t>of </a:t>
              </a:r>
              <a:r>
                <a:rPr b="1"/>
                <a:t>21</a:t>
              </a:r>
            </a:p>
          </p:txBody>
        </p:sp>
        <p:sp>
          <p:nvSpPr>
            <p:cNvPr id="617" name="TextBox 12"/>
            <p:cNvSpPr/>
            <p:nvPr/>
          </p:nvSpPr>
          <p:spPr>
            <a:xfrm>
              <a:off x="299285" y="0"/>
              <a:ext cx="589294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Coin Tosses</a:t>
              </a:r>
              <a:endParaRPr>
                <a:latin typeface="Source Sans Pro Bold"/>
                <a:ea typeface="Source Sans Pro Bold"/>
                <a:cs typeface="Source Sans Pro Bold"/>
                <a:sym typeface="Source Sans Pro Bold"/>
              </a:endParaRPr>
            </a:p>
            <a:p>
              <a:pPr defTabSz="1828800">
                <a:lnSpc>
                  <a:spcPct val="90000"/>
                </a:lnSpc>
                <a:defRPr b="0" sz="5200">
                  <a:solidFill>
                    <a:srgbClr val="FFFFFF"/>
                  </a:solidFill>
                  <a:latin typeface="Source Sans Pro Regular"/>
                  <a:ea typeface="Source Sans Pro Regular"/>
                  <a:cs typeface="Source Sans Pro Regular"/>
                  <a:sym typeface="Source Sans Pro Regular"/>
                </a:defRPr>
              </a:pPr>
              <a:r>
                <a:t>that were heads</a:t>
              </a:r>
            </a:p>
          </p:txBody>
        </p:sp>
        <p:grpSp>
          <p:nvGrpSpPr>
            <p:cNvPr id="623" name="Group"/>
            <p:cNvGrpSpPr/>
            <p:nvPr/>
          </p:nvGrpSpPr>
          <p:grpSpPr>
            <a:xfrm>
              <a:off x="0" y="2926079"/>
              <a:ext cx="1270000" cy="7227825"/>
              <a:chOff x="0" y="0"/>
              <a:chExt cx="1270000" cy="7227824"/>
            </a:xfrm>
          </p:grpSpPr>
          <p:sp>
            <p:nvSpPr>
              <p:cNvPr id="618"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5E5E5E"/>
                    </a:solidFill>
                    <a:latin typeface="FontAwesome"/>
                    <a:ea typeface="FontAwesome"/>
                    <a:cs typeface="FontAwesome"/>
                    <a:sym typeface="FontAwesome"/>
                  </a:defRPr>
                </a:pPr>
                <a:r>
                  <a:t></a:t>
                </a:r>
                <a:r>
                  <a:rPr spc="0"/>
                  <a:t></a:t>
                </a:r>
              </a:p>
            </p:txBody>
          </p:sp>
          <p:sp>
            <p:nvSpPr>
              <p:cNvPr id="619"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000"/>
                  </a:lnSpc>
                  <a:defRPr b="0" spc="3403" sz="7400">
                    <a:solidFill>
                      <a:srgbClr val="FFFFFF"/>
                    </a:solidFill>
                    <a:latin typeface="FontAwesome"/>
                    <a:ea typeface="FontAwesome"/>
                    <a:cs typeface="FontAwesome"/>
                    <a:sym typeface="FontAwesome"/>
                  </a:defRPr>
                </a:lvl1pPr>
              </a:lstStyle>
              <a:p>
                <a:pPr/>
                <a:r>
                  <a:t></a:t>
                </a:r>
              </a:p>
            </p:txBody>
          </p:sp>
          <p:sp>
            <p:nvSpPr>
              <p:cNvPr id="620"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621"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622"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C0C0C0"/>
                    </a:solidFill>
                    <a:latin typeface="FontAwesome"/>
                    <a:ea typeface="FontAwesome"/>
                    <a:cs typeface="FontAwesome"/>
                    <a:sym typeface="FontAwesome"/>
                  </a:defRPr>
                </a:pPr>
                <a:r>
                  <a:rPr>
                    <a:solidFill>
                      <a:srgbClr val="5E5E5E"/>
                    </a:solidFill>
                  </a:rPr>
                  <a:t></a:t>
                </a:r>
                <a:r>
                  <a:rPr spc="0">
                    <a:solidFill>
                      <a:srgbClr val="FFFFFF"/>
                    </a:solidFill>
                  </a:rPr>
                  <a:t></a:t>
                </a:r>
              </a:p>
            </p:txBody>
          </p:sp>
        </p:grpSp>
      </p:grpSp>
      <p:grpSp>
        <p:nvGrpSpPr>
          <p:cNvPr id="633" name="Group"/>
          <p:cNvGrpSpPr/>
          <p:nvPr/>
        </p:nvGrpSpPr>
        <p:grpSpPr>
          <a:xfrm>
            <a:off x="863916" y="548192"/>
            <a:ext cx="6398914" cy="10709513"/>
            <a:chOff x="0" y="0"/>
            <a:chExt cx="6398913" cy="10709512"/>
          </a:xfrm>
        </p:grpSpPr>
        <p:grpSp>
          <p:nvGrpSpPr>
            <p:cNvPr id="630" name="Group"/>
            <p:cNvGrpSpPr/>
            <p:nvPr/>
          </p:nvGrpSpPr>
          <p:grpSpPr>
            <a:xfrm>
              <a:off x="0" y="2934644"/>
              <a:ext cx="1270000" cy="7227825"/>
              <a:chOff x="0" y="0"/>
              <a:chExt cx="1270000" cy="7227824"/>
            </a:xfrm>
          </p:grpSpPr>
          <p:sp>
            <p:nvSpPr>
              <p:cNvPr id="625"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626"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627"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800"/>
                  </a:lnSpc>
                  <a:defRPr b="0" spc="79" sz="8000">
                    <a:solidFill>
                      <a:srgbClr val="5E5E5E"/>
                    </a:solidFill>
                    <a:latin typeface="FontAwesome"/>
                    <a:ea typeface="FontAwesome"/>
                    <a:cs typeface="FontAwesome"/>
                    <a:sym typeface="FontAwesome"/>
                  </a:defRPr>
                </a:pPr>
                <a:r>
                  <a:t></a:t>
                </a:r>
                <a:r>
                  <a:rPr>
                    <a:solidFill>
                      <a:srgbClr val="FFFFFF"/>
                    </a:solidFill>
                  </a:rPr>
                  <a:t></a:t>
                </a:r>
              </a:p>
            </p:txBody>
          </p:sp>
          <p:sp>
            <p:nvSpPr>
              <p:cNvPr id="628"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sp>
            <p:nvSpPr>
              <p:cNvPr id="629"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grpSp>
        <p:sp>
          <p:nvSpPr>
            <p:cNvPr id="631" name="TextBox 12"/>
            <p:cNvSpPr/>
            <p:nvPr/>
          </p:nvSpPr>
          <p:spPr>
            <a:xfrm>
              <a:off x="899922" y="10709512"/>
              <a:ext cx="54972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29</a:t>
              </a:r>
              <a:r>
                <a:t> </a:t>
              </a:r>
              <a:r>
                <a:rPr>
                  <a:latin typeface="Helvetica Light"/>
                  <a:ea typeface="Helvetica Light"/>
                  <a:cs typeface="Helvetica Light"/>
                  <a:sym typeface="Helvetica Light"/>
                </a:rPr>
                <a:t>of</a:t>
              </a:r>
              <a:r>
                <a:t> </a:t>
              </a:r>
              <a:r>
                <a:rPr b="1"/>
                <a:t>59</a:t>
              </a:r>
            </a:p>
          </p:txBody>
        </p:sp>
        <p:sp>
          <p:nvSpPr>
            <p:cNvPr id="632" name="TextBox 12"/>
            <p:cNvSpPr/>
            <p:nvPr/>
          </p:nvSpPr>
          <p:spPr>
            <a:xfrm>
              <a:off x="898144" y="0"/>
              <a:ext cx="550077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Economics</a:t>
              </a:r>
            </a:p>
          </p:txBody>
        </p:sp>
      </p:grpSp>
      <p:sp>
        <p:nvSpPr>
          <p:cNvPr id="634" name="TextBox 12"/>
          <p:cNvSpPr txBox="1"/>
          <p:nvPr/>
        </p:nvSpPr>
        <p:spPr>
          <a:xfrm>
            <a:off x="17212326" y="-9875309"/>
            <a:ext cx="5888482" cy="21691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b="0" sz="2800">
                <a:solidFill>
                  <a:srgbClr val="FFFFFF"/>
                </a:solidFill>
                <a:latin typeface="Helvetica"/>
                <a:ea typeface="Helvetica"/>
                <a:cs typeface="Helvetica"/>
                <a:sym typeface="Helvetica"/>
              </a:defRPr>
            </a:pPr>
            <a:r>
              <a:t>Camerer, et al. (2018). Evaluating the replicability  of  social  science  experiments  in </a:t>
            </a:r>
            <a:r>
              <a:rPr i="1"/>
              <a:t>Nature</a:t>
            </a:r>
            <a:r>
              <a:t> and </a:t>
            </a:r>
            <a:r>
              <a:rPr i="1"/>
              <a:t>Science</a:t>
            </a:r>
            <a:r>
              <a:t> between  2010  and  2015. </a:t>
            </a:r>
            <a:r>
              <a:rPr i="1"/>
              <a:t>Nature Human Behaviour</a:t>
            </a:r>
            <a:r>
              <a:t>, 2, 637–644.</a:t>
            </a:r>
          </a:p>
        </p:txBody>
      </p:sp>
      <p:sp>
        <p:nvSpPr>
          <p:cNvPr id="635" name="TextBox 12"/>
          <p:cNvSpPr txBox="1"/>
          <p:nvPr/>
        </p:nvSpPr>
        <p:spPr>
          <a:xfrm>
            <a:off x="17212326" y="-15472912"/>
            <a:ext cx="5626824" cy="139192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b="0" sz="2800">
                <a:solidFill>
                  <a:srgbClr val="FFFFFF"/>
                </a:solidFill>
                <a:latin typeface="Helvetica"/>
                <a:ea typeface="Helvetica"/>
                <a:cs typeface="Helvetica"/>
                <a:sym typeface="Helvetica"/>
              </a:defRPr>
            </a:pPr>
            <a:r>
              <a:t>Nosek et al. (2015). Estimating the reproducibility of psychological science. </a:t>
            </a:r>
            <a:r>
              <a:rPr i="1"/>
              <a:t>Science</a:t>
            </a:r>
            <a:r>
              <a:t>, 349, 6251.</a:t>
            </a:r>
          </a:p>
        </p:txBody>
      </p:sp>
      <p:sp>
        <p:nvSpPr>
          <p:cNvPr id="636" name="TextBox 12"/>
          <p:cNvSpPr txBox="1"/>
          <p:nvPr/>
        </p:nvSpPr>
        <p:spPr>
          <a:xfrm>
            <a:off x="17212326" y="-13062730"/>
            <a:ext cx="6568645" cy="21691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90000"/>
              </a:lnSpc>
              <a:defRPr b="0" sz="2800">
                <a:solidFill>
                  <a:srgbClr val="FFFFFF"/>
                </a:solidFill>
                <a:latin typeface="Helvetica"/>
                <a:ea typeface="Helvetica"/>
                <a:cs typeface="Helvetica"/>
                <a:sym typeface="Helvetica"/>
              </a:defRPr>
            </a:lvl1pPr>
          </a:lstStyle>
          <a:p>
            <a:pPr/>
            <a:r>
              <a:t>Chang AC, Li P (2015) Is Economics Research Replicable?, Finance and Economics Discussion Series 2015-083. (Board of Governors of the Federal Reserve System, Washington, DC).</a:t>
            </a:r>
          </a:p>
        </p:txBody>
      </p:sp>
    </p:spTree>
  </p:cSld>
  <p:clrMapOvr>
    <a:masterClrMapping/>
  </p:clrMapOvr>
  <mc:AlternateContent xmlns:mc="http://schemas.openxmlformats.org/markup-compatibility/2006">
    <mc:Choice xmlns:p14="http://schemas.microsoft.com/office/powerpoint/2010/main" Requires="p14">
      <p:transition spd="slow" advClick="1" p14:dur="1250">
        <p:dissolv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648" name="Group"/>
          <p:cNvGrpSpPr/>
          <p:nvPr/>
        </p:nvGrpSpPr>
        <p:grpSpPr>
          <a:xfrm>
            <a:off x="-16980639" y="563869"/>
            <a:ext cx="8185233" cy="10678160"/>
            <a:chOff x="0" y="0"/>
            <a:chExt cx="8185232" cy="10678159"/>
          </a:xfrm>
        </p:grpSpPr>
        <p:grpSp>
          <p:nvGrpSpPr>
            <p:cNvPr id="645" name="Group"/>
            <p:cNvGrpSpPr/>
            <p:nvPr/>
          </p:nvGrpSpPr>
          <p:grpSpPr>
            <a:xfrm>
              <a:off x="927195" y="2926080"/>
              <a:ext cx="1270001" cy="7227825"/>
              <a:chOff x="0" y="0"/>
              <a:chExt cx="1270000" cy="7227823"/>
            </a:xfrm>
          </p:grpSpPr>
          <p:sp>
            <p:nvSpPr>
              <p:cNvPr id="640"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5E5E5E"/>
                    </a:solidFill>
                    <a:latin typeface="FontAwesome"/>
                    <a:ea typeface="FontAwesome"/>
                    <a:cs typeface="FontAwesome"/>
                    <a:sym typeface="FontAwesome"/>
                  </a:defRPr>
                </a:pPr>
                <a:r>
                  <a:t></a:t>
                </a:r>
                <a:r>
                  <a:rPr spc="0"/>
                  <a:t></a:t>
                </a:r>
              </a:p>
            </p:txBody>
          </p:sp>
          <p:sp>
            <p:nvSpPr>
              <p:cNvPr id="641"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C0C0C0"/>
                    </a:solidFill>
                    <a:latin typeface="FontAwesome"/>
                    <a:ea typeface="FontAwesome"/>
                    <a:cs typeface="FontAwesome"/>
                    <a:sym typeface="FontAwesome"/>
                  </a:defRPr>
                </a:pPr>
                <a:r>
                  <a:rPr>
                    <a:solidFill>
                      <a:srgbClr val="5E5E5E"/>
                    </a:solidFill>
                  </a:rPr>
                  <a:t></a:t>
                </a:r>
                <a:r>
                  <a:rPr>
                    <a:solidFill>
                      <a:srgbClr val="FFFFFF"/>
                    </a:solidFill>
                  </a:rPr>
                  <a:t></a:t>
                </a:r>
                <a:r>
                  <a:rPr spc="0">
                    <a:solidFill>
                      <a:srgbClr val="FFFFFF"/>
                    </a:solidFill>
                  </a:rPr>
                  <a:t></a:t>
                </a:r>
              </a:p>
            </p:txBody>
          </p:sp>
          <p:sp>
            <p:nvSpPr>
              <p:cNvPr id="642"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643"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3500"/>
                  </a:lnSpc>
                  <a:defRPr b="0" spc="2837" sz="8600">
                    <a:solidFill>
                      <a:srgbClr val="FFFFFF"/>
                    </a:solidFill>
                    <a:latin typeface="FontAwesome"/>
                    <a:ea typeface="FontAwesome"/>
                    <a:cs typeface="FontAwesome"/>
                    <a:sym typeface="FontAwesome"/>
                  </a:defRPr>
                </a:pPr>
                <a:r>
                  <a:t></a:t>
                </a:r>
                <a:r>
                  <a:rPr spc="0"/>
                  <a:t></a:t>
                </a:r>
              </a:p>
            </p:txBody>
          </p:sp>
          <p:sp>
            <p:nvSpPr>
              <p:cNvPr id="644" name=""/>
              <p:cNvSpPr/>
              <p:nvPr/>
            </p:nvSpPr>
            <p:spPr>
              <a:xfrm>
                <a:off x="0" y="5957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3500"/>
                  </a:lnSpc>
                  <a:defRPr b="0" spc="1892" sz="8600">
                    <a:solidFill>
                      <a:srgbClr val="FFFFFF"/>
                    </a:solidFill>
                    <a:latin typeface="FontAwesome"/>
                    <a:ea typeface="FontAwesome"/>
                    <a:cs typeface="FontAwesome"/>
                    <a:sym typeface="FontAwesome"/>
                  </a:defRPr>
                </a:lvl1pPr>
              </a:lstStyle>
              <a:p>
                <a:pPr/>
                <a:r>
                  <a:t></a:t>
                </a:r>
              </a:p>
            </p:txBody>
          </p:sp>
        </p:grpSp>
        <p:sp>
          <p:nvSpPr>
            <p:cNvPr id="646" name="TextBox 12"/>
            <p:cNvSpPr/>
            <p:nvPr/>
          </p:nvSpPr>
          <p:spPr>
            <a:xfrm>
              <a:off x="1170960" y="10678159"/>
              <a:ext cx="58433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13</a:t>
              </a:r>
              <a:r>
                <a:t> </a:t>
              </a:r>
              <a:r>
                <a:rPr>
                  <a:latin typeface="Helvetica Light"/>
                  <a:ea typeface="Helvetica Light"/>
                  <a:cs typeface="Helvetica Light"/>
                  <a:sym typeface="Helvetica Light"/>
                </a:rPr>
                <a:t>of</a:t>
              </a:r>
              <a:r>
                <a:t> </a:t>
              </a:r>
              <a:r>
                <a:rPr b="1"/>
                <a:t>21</a:t>
              </a:r>
            </a:p>
          </p:txBody>
        </p:sp>
        <p:sp>
          <p:nvSpPr>
            <p:cNvPr id="647" name="TextBox 12"/>
            <p:cNvSpPr/>
            <p:nvPr/>
          </p:nvSpPr>
          <p:spPr>
            <a:xfrm>
              <a:off x="0" y="0"/>
              <a:ext cx="818523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Nature </a:t>
              </a:r>
              <a:endParaRPr>
                <a:latin typeface="Source Sans Pro Bold"/>
                <a:ea typeface="Source Sans Pro Bold"/>
                <a:cs typeface="Source Sans Pro Bold"/>
                <a:sym typeface="Source Sans Pro Bold"/>
              </a:endParaRPr>
            </a:p>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&amp; Science</a:t>
              </a:r>
            </a:p>
          </p:txBody>
        </p:sp>
      </p:grpSp>
      <p:grpSp>
        <p:nvGrpSpPr>
          <p:cNvPr id="657" name="Group"/>
          <p:cNvGrpSpPr/>
          <p:nvPr/>
        </p:nvGrpSpPr>
        <p:grpSpPr>
          <a:xfrm>
            <a:off x="-8358903" y="556756"/>
            <a:ext cx="6192231" cy="10678162"/>
            <a:chOff x="0" y="0"/>
            <a:chExt cx="6192229" cy="10678160"/>
          </a:xfrm>
        </p:grpSpPr>
        <p:sp>
          <p:nvSpPr>
            <p:cNvPr id="649" name="TextBox 12"/>
            <p:cNvSpPr/>
            <p:nvPr/>
          </p:nvSpPr>
          <p:spPr>
            <a:xfrm>
              <a:off x="373386" y="10678160"/>
              <a:ext cx="574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12</a:t>
              </a:r>
              <a:r>
                <a:t> </a:t>
              </a:r>
              <a:r>
                <a:rPr>
                  <a:latin typeface="Helvetica Light"/>
                  <a:ea typeface="Helvetica Light"/>
                  <a:cs typeface="Helvetica Light"/>
                  <a:sym typeface="Helvetica Light"/>
                </a:rPr>
                <a:t>of </a:t>
              </a:r>
              <a:r>
                <a:rPr b="1"/>
                <a:t>21</a:t>
              </a:r>
            </a:p>
          </p:txBody>
        </p:sp>
        <p:sp>
          <p:nvSpPr>
            <p:cNvPr id="650" name="TextBox 12"/>
            <p:cNvSpPr/>
            <p:nvPr/>
          </p:nvSpPr>
          <p:spPr>
            <a:xfrm>
              <a:off x="299285" y="0"/>
              <a:ext cx="589294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0000"/>
                </a:lnSpc>
                <a:defRPr b="0" sz="8000">
                  <a:solidFill>
                    <a:srgbClr val="FFFFFF"/>
                  </a:solidFill>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Coin Tosses</a:t>
              </a:r>
              <a:endParaRPr>
                <a:latin typeface="Source Sans Pro Bold"/>
                <a:ea typeface="Source Sans Pro Bold"/>
                <a:cs typeface="Source Sans Pro Bold"/>
                <a:sym typeface="Source Sans Pro Bold"/>
              </a:endParaRPr>
            </a:p>
            <a:p>
              <a:pPr defTabSz="1828800">
                <a:lnSpc>
                  <a:spcPct val="90000"/>
                </a:lnSpc>
                <a:defRPr b="0" sz="5200">
                  <a:solidFill>
                    <a:srgbClr val="FFFFFF"/>
                  </a:solidFill>
                  <a:latin typeface="Source Sans Pro Regular"/>
                  <a:ea typeface="Source Sans Pro Regular"/>
                  <a:cs typeface="Source Sans Pro Regular"/>
                  <a:sym typeface="Source Sans Pro Regular"/>
                </a:defRPr>
              </a:pPr>
              <a:r>
                <a:t>that were heads</a:t>
              </a:r>
            </a:p>
          </p:txBody>
        </p:sp>
        <p:grpSp>
          <p:nvGrpSpPr>
            <p:cNvPr id="656" name="Group"/>
            <p:cNvGrpSpPr/>
            <p:nvPr/>
          </p:nvGrpSpPr>
          <p:grpSpPr>
            <a:xfrm>
              <a:off x="0" y="2926079"/>
              <a:ext cx="1270000" cy="7227825"/>
              <a:chOff x="0" y="0"/>
              <a:chExt cx="1270000" cy="7227824"/>
            </a:xfrm>
          </p:grpSpPr>
          <p:sp>
            <p:nvSpPr>
              <p:cNvPr id="651"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5E5E5E"/>
                    </a:solidFill>
                    <a:latin typeface="FontAwesome"/>
                    <a:ea typeface="FontAwesome"/>
                    <a:cs typeface="FontAwesome"/>
                    <a:sym typeface="FontAwesome"/>
                  </a:defRPr>
                </a:pPr>
                <a:r>
                  <a:t></a:t>
                </a:r>
                <a:r>
                  <a:rPr spc="0"/>
                  <a:t></a:t>
                </a:r>
              </a:p>
            </p:txBody>
          </p:sp>
          <p:sp>
            <p:nvSpPr>
              <p:cNvPr id="652"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000"/>
                  </a:lnSpc>
                  <a:defRPr b="0" spc="3403" sz="7400">
                    <a:solidFill>
                      <a:srgbClr val="FFFFFF"/>
                    </a:solidFill>
                    <a:latin typeface="FontAwesome"/>
                    <a:ea typeface="FontAwesome"/>
                    <a:cs typeface="FontAwesome"/>
                    <a:sym typeface="FontAwesome"/>
                  </a:defRPr>
                </a:lvl1pPr>
              </a:lstStyle>
              <a:p>
                <a:pPr/>
                <a:r>
                  <a:t></a:t>
                </a:r>
              </a:p>
            </p:txBody>
          </p:sp>
          <p:sp>
            <p:nvSpPr>
              <p:cNvPr id="653"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654"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FFFFFF"/>
                    </a:solidFill>
                    <a:latin typeface="FontAwesome"/>
                    <a:ea typeface="FontAwesome"/>
                    <a:cs typeface="FontAwesome"/>
                    <a:sym typeface="FontAwesome"/>
                  </a:defRPr>
                </a:pPr>
                <a:r>
                  <a:t></a:t>
                </a:r>
                <a:r>
                  <a:rPr spc="0"/>
                  <a:t></a:t>
                </a:r>
              </a:p>
            </p:txBody>
          </p:sp>
          <p:sp>
            <p:nvSpPr>
              <p:cNvPr id="655"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000"/>
                  </a:lnSpc>
                  <a:defRPr b="0" spc="3403" sz="7400">
                    <a:solidFill>
                      <a:srgbClr val="C0C0C0"/>
                    </a:solidFill>
                    <a:latin typeface="FontAwesome"/>
                    <a:ea typeface="FontAwesome"/>
                    <a:cs typeface="FontAwesome"/>
                    <a:sym typeface="FontAwesome"/>
                  </a:defRPr>
                </a:pPr>
                <a:r>
                  <a:rPr>
                    <a:solidFill>
                      <a:srgbClr val="5E5E5E"/>
                    </a:solidFill>
                  </a:rPr>
                  <a:t></a:t>
                </a:r>
                <a:r>
                  <a:rPr spc="0">
                    <a:solidFill>
                      <a:srgbClr val="FFFFFF"/>
                    </a:solidFill>
                  </a:rPr>
                  <a:t></a:t>
                </a:r>
              </a:p>
            </p:txBody>
          </p:sp>
        </p:grpSp>
      </p:grpSp>
      <p:grpSp>
        <p:nvGrpSpPr>
          <p:cNvPr id="666" name="Group"/>
          <p:cNvGrpSpPr/>
          <p:nvPr/>
        </p:nvGrpSpPr>
        <p:grpSpPr>
          <a:xfrm>
            <a:off x="-24714200" y="548192"/>
            <a:ext cx="6398914" cy="10709513"/>
            <a:chOff x="0" y="0"/>
            <a:chExt cx="6398913" cy="10709512"/>
          </a:xfrm>
        </p:grpSpPr>
        <p:grpSp>
          <p:nvGrpSpPr>
            <p:cNvPr id="663" name="Group"/>
            <p:cNvGrpSpPr/>
            <p:nvPr/>
          </p:nvGrpSpPr>
          <p:grpSpPr>
            <a:xfrm>
              <a:off x="0" y="2934644"/>
              <a:ext cx="1270000" cy="7227825"/>
              <a:chOff x="0" y="0"/>
              <a:chExt cx="1270000" cy="7227824"/>
            </a:xfrm>
          </p:grpSpPr>
          <p:sp>
            <p:nvSpPr>
              <p:cNvPr id="658" nam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659" name=""/>
              <p:cNvSpPr/>
              <p:nvPr/>
            </p:nvSpPr>
            <p:spPr>
              <a:xfrm>
                <a:off x="0" y="1489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5E5E5E"/>
                    </a:solidFill>
                    <a:latin typeface="FontAwesome"/>
                    <a:ea typeface="FontAwesome"/>
                    <a:cs typeface="FontAwesome"/>
                    <a:sym typeface="FontAwesome"/>
                  </a:defRPr>
                </a:lvl1pPr>
              </a:lstStyle>
              <a:p>
                <a:pPr/>
                <a:r>
                  <a:t></a:t>
                </a:r>
              </a:p>
            </p:txBody>
          </p:sp>
          <p:sp>
            <p:nvSpPr>
              <p:cNvPr id="660" name=""/>
              <p:cNvSpPr/>
              <p:nvPr/>
            </p:nvSpPr>
            <p:spPr>
              <a:xfrm>
                <a:off x="0" y="297891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914400">
                  <a:lnSpc>
                    <a:spcPts val="12800"/>
                  </a:lnSpc>
                  <a:defRPr b="0" spc="79" sz="8000">
                    <a:solidFill>
                      <a:srgbClr val="5E5E5E"/>
                    </a:solidFill>
                    <a:latin typeface="FontAwesome"/>
                    <a:ea typeface="FontAwesome"/>
                    <a:cs typeface="FontAwesome"/>
                    <a:sym typeface="FontAwesome"/>
                  </a:defRPr>
                </a:pPr>
                <a:r>
                  <a:t></a:t>
                </a:r>
                <a:r>
                  <a:rPr>
                    <a:solidFill>
                      <a:srgbClr val="FFFFFF"/>
                    </a:solidFill>
                  </a:rPr>
                  <a:t></a:t>
                </a:r>
              </a:p>
            </p:txBody>
          </p:sp>
          <p:sp>
            <p:nvSpPr>
              <p:cNvPr id="661" name=""/>
              <p:cNvSpPr/>
              <p:nvPr/>
            </p:nvSpPr>
            <p:spPr>
              <a:xfrm>
                <a:off x="0" y="446836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sp>
            <p:nvSpPr>
              <p:cNvPr id="662" name=""/>
              <p:cNvSpPr/>
              <p:nvPr/>
            </p:nvSpPr>
            <p:spPr>
              <a:xfrm>
                <a:off x="0" y="595782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lnSpc>
                    <a:spcPts val="12800"/>
                  </a:lnSpc>
                  <a:defRPr b="0" spc="79" sz="8000">
                    <a:solidFill>
                      <a:srgbClr val="FFFFFF"/>
                    </a:solidFill>
                    <a:latin typeface="FontAwesome"/>
                    <a:ea typeface="FontAwesome"/>
                    <a:cs typeface="FontAwesome"/>
                    <a:sym typeface="FontAwesome"/>
                  </a:defRPr>
                </a:lvl1pPr>
              </a:lstStyle>
              <a:p>
                <a:pPr/>
                <a:r>
                  <a:t></a:t>
                </a:r>
              </a:p>
            </p:txBody>
          </p:sp>
        </p:grpSp>
        <p:sp>
          <p:nvSpPr>
            <p:cNvPr id="664" name="TextBox 12"/>
            <p:cNvSpPr/>
            <p:nvPr/>
          </p:nvSpPr>
          <p:spPr>
            <a:xfrm>
              <a:off x="899922" y="10709512"/>
              <a:ext cx="54972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11400">
                  <a:solidFill>
                    <a:srgbClr val="5E5E5E"/>
                  </a:solidFill>
                  <a:latin typeface="Helvetica"/>
                  <a:ea typeface="Helvetica"/>
                  <a:cs typeface="Helvetica"/>
                  <a:sym typeface="Helvetica"/>
                </a:defRPr>
              </a:pPr>
              <a:r>
                <a:rPr b="1">
                  <a:solidFill>
                    <a:srgbClr val="FFFFFF"/>
                  </a:solidFill>
                </a:rPr>
                <a:t>29</a:t>
              </a:r>
              <a:r>
                <a:t> </a:t>
              </a:r>
              <a:r>
                <a:rPr>
                  <a:latin typeface="Helvetica Light"/>
                  <a:ea typeface="Helvetica Light"/>
                  <a:cs typeface="Helvetica Light"/>
                  <a:sym typeface="Helvetica Light"/>
                </a:rPr>
                <a:t>of</a:t>
              </a:r>
              <a:r>
                <a:t> </a:t>
              </a:r>
              <a:r>
                <a:rPr b="1"/>
                <a:t>59</a:t>
              </a:r>
            </a:p>
          </p:txBody>
        </p:sp>
        <p:sp>
          <p:nvSpPr>
            <p:cNvPr id="665" name="TextBox 12"/>
            <p:cNvSpPr/>
            <p:nvPr/>
          </p:nvSpPr>
          <p:spPr>
            <a:xfrm>
              <a:off x="898144" y="0"/>
              <a:ext cx="550077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8000">
                  <a:solidFill>
                    <a:srgbClr val="FFFFFF"/>
                  </a:solidFill>
                  <a:latin typeface="Source Sans Pro Bold"/>
                  <a:ea typeface="Source Sans Pro Bold"/>
                  <a:cs typeface="Source Sans Pro Bold"/>
                  <a:sym typeface="Source Sans Pro Bold"/>
                </a:defRPr>
              </a:lvl1pPr>
            </a:lstStyle>
            <a:p>
              <a:pPr>
                <a:defRPr>
                  <a:latin typeface="Source Sans Pro Regular"/>
                  <a:ea typeface="Source Sans Pro Regular"/>
                  <a:cs typeface="Source Sans Pro Regular"/>
                  <a:sym typeface="Source Sans Pro Regular"/>
                </a:defRPr>
              </a:pPr>
              <a:r>
                <a:rPr>
                  <a:latin typeface="Source Sans Pro Bold"/>
                  <a:ea typeface="Source Sans Pro Bold"/>
                  <a:cs typeface="Source Sans Pro Bold"/>
                  <a:sym typeface="Source Sans Pro Bold"/>
                </a:rPr>
                <a:t>Economics</a:t>
              </a:r>
            </a:p>
          </p:txBody>
        </p:sp>
      </p:grpSp>
      <p:sp>
        <p:nvSpPr>
          <p:cNvPr id="667" name="TextBox 12"/>
          <p:cNvSpPr txBox="1"/>
          <p:nvPr/>
        </p:nvSpPr>
        <p:spPr>
          <a:xfrm>
            <a:off x="2573903"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Why Do So Many Studies Fail to Replicate?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BoldIt"/>
                <a:ea typeface="SourceSansPro-BoldIt"/>
                <a:cs typeface="SourceSansPro-BoldIt"/>
                <a:sym typeface="SourceSansPro-BoldIt"/>
              </a:rPr>
              <a:t>- The New York Times, May 2016</a:t>
            </a:r>
          </a:p>
        </p:txBody>
      </p:sp>
      <p:sp>
        <p:nvSpPr>
          <p:cNvPr id="668" name="TextBox 12"/>
          <p:cNvSpPr txBox="1"/>
          <p:nvPr/>
        </p:nvSpPr>
        <p:spPr>
          <a:xfrm>
            <a:off x="279654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Psychology's Replication Crisis is Running Out of Excuses</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 The Atlantic, November 2018</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670" name="TextBox 12"/>
          <p:cNvSpPr txBox="1"/>
          <p:nvPr/>
        </p:nvSpPr>
        <p:spPr>
          <a:xfrm>
            <a:off x="2573903"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Psychology's Replication Crisis is Running Out of Excuses</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 The Atlantic, November 2018</a:t>
            </a:r>
          </a:p>
        </p:txBody>
      </p:sp>
      <p:sp>
        <p:nvSpPr>
          <p:cNvPr id="671" name="TextBox 12"/>
          <p:cNvSpPr txBox="1"/>
          <p:nvPr/>
        </p:nvSpPr>
        <p:spPr>
          <a:xfrm>
            <a:off x="279654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The Breakdown in Biomedical Research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The Wall Street Journal, April 2017</a:t>
            </a:r>
          </a:p>
        </p:txBody>
      </p:sp>
      <p:sp>
        <p:nvSpPr>
          <p:cNvPr id="672" name="TextBox 12"/>
          <p:cNvSpPr txBox="1"/>
          <p:nvPr/>
        </p:nvSpPr>
        <p:spPr>
          <a:xfrm>
            <a:off x="-228346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Why Do So Many Studies Fail to Replicate?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BoldIt"/>
                <a:ea typeface="SourceSansPro-BoldIt"/>
                <a:cs typeface="SourceSansPro-BoldIt"/>
                <a:sym typeface="SourceSansPro-BoldIt"/>
              </a:rPr>
              <a:t>- The New York Times, May 2016</a:t>
            </a:r>
          </a:p>
        </p:txBody>
      </p:sp>
    </p:spTree>
  </p:cSld>
  <p:clrMapOvr>
    <a:masterClrMapping/>
  </p:clrMapOvr>
  <mc:AlternateContent xmlns:mc="http://schemas.openxmlformats.org/markup-compatibility/2006">
    <mc:Choice xmlns:p14="http://schemas.microsoft.com/office/powerpoint/2010/main" Requires="p14">
      <p:transition spd="fast" advClick="1" p14:dur="6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674" name="TextBox 12"/>
          <p:cNvSpPr txBox="1"/>
          <p:nvPr/>
        </p:nvSpPr>
        <p:spPr>
          <a:xfrm>
            <a:off x="2573903"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The Breakdown in Biomedical Research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The Wall Street Journal, April 2017</a:t>
            </a:r>
          </a:p>
        </p:txBody>
      </p:sp>
      <p:sp>
        <p:nvSpPr>
          <p:cNvPr id="675" name="TextBox 12"/>
          <p:cNvSpPr txBox="1"/>
          <p:nvPr/>
        </p:nvSpPr>
        <p:spPr>
          <a:xfrm>
            <a:off x="-228346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Psychology's Replication Crisis is Running Out of Excuses</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 The Atlantic, November 2018</a:t>
            </a:r>
          </a:p>
        </p:txBody>
      </p:sp>
    </p:spTree>
  </p:cSld>
  <p:clrMapOvr>
    <a:masterClrMapping/>
  </p:clrMapOvr>
  <mc:AlternateContent xmlns:mc="http://schemas.openxmlformats.org/markup-compatibility/2006">
    <mc:Choice xmlns:p14="http://schemas.microsoft.com/office/powerpoint/2010/main" Requires="p14">
      <p:transition spd="fast" advClick="1" p14:dur="6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685" name="Group"/>
          <p:cNvGrpSpPr/>
          <p:nvPr/>
        </p:nvGrpSpPr>
        <p:grpSpPr>
          <a:xfrm>
            <a:off x="15912608" y="-6629401"/>
            <a:ext cx="3184882" cy="4864669"/>
            <a:chOff x="0" y="0"/>
            <a:chExt cx="3184880" cy="4864667"/>
          </a:xfrm>
        </p:grpSpPr>
        <p:sp>
          <p:nvSpPr>
            <p:cNvPr id="679" name="Shape"/>
            <p:cNvSpPr/>
            <p:nvPr/>
          </p:nvSpPr>
          <p:spPr>
            <a:xfrm>
              <a:off x="0" y="-1"/>
              <a:ext cx="3166416" cy="4864669"/>
            </a:xfrm>
            <a:custGeom>
              <a:avLst/>
              <a:gdLst/>
              <a:ahLst/>
              <a:cxnLst>
                <a:cxn ang="0">
                  <a:pos x="wd2" y="hd2"/>
                </a:cxn>
                <a:cxn ang="5400000">
                  <a:pos x="wd2" y="hd2"/>
                </a:cxn>
                <a:cxn ang="10800000">
                  <a:pos x="wd2" y="hd2"/>
                </a:cxn>
                <a:cxn ang="16200000">
                  <a:pos x="wd2" y="hd2"/>
                </a:cxn>
              </a:cxnLst>
              <a:rect l="0" t="0" r="r" b="b"/>
              <a:pathLst>
                <a:path w="21588" h="21574" fill="norm" stroke="1" extrusionOk="0">
                  <a:moveTo>
                    <a:pt x="7" y="3734"/>
                  </a:moveTo>
                  <a:cubicBezTo>
                    <a:pt x="-12" y="3604"/>
                    <a:pt x="7" y="3473"/>
                    <a:pt x="63" y="3349"/>
                  </a:cubicBezTo>
                  <a:cubicBezTo>
                    <a:pt x="114" y="3233"/>
                    <a:pt x="196" y="3125"/>
                    <a:pt x="306" y="3028"/>
                  </a:cubicBezTo>
                  <a:cubicBezTo>
                    <a:pt x="223" y="2911"/>
                    <a:pt x="214" y="2778"/>
                    <a:pt x="281" y="2657"/>
                  </a:cubicBezTo>
                  <a:cubicBezTo>
                    <a:pt x="383" y="2470"/>
                    <a:pt x="644" y="2339"/>
                    <a:pt x="949" y="2322"/>
                  </a:cubicBezTo>
                  <a:lnTo>
                    <a:pt x="1385" y="690"/>
                  </a:lnTo>
                  <a:cubicBezTo>
                    <a:pt x="4444" y="245"/>
                    <a:pt x="7567" y="14"/>
                    <a:pt x="10702" y="0"/>
                  </a:cubicBezTo>
                  <a:cubicBezTo>
                    <a:pt x="13843" y="-13"/>
                    <a:pt x="16978" y="193"/>
                    <a:pt x="20052" y="614"/>
                  </a:cubicBezTo>
                  <a:lnTo>
                    <a:pt x="20397" y="2008"/>
                  </a:lnTo>
                  <a:cubicBezTo>
                    <a:pt x="20832" y="2064"/>
                    <a:pt x="21166" y="2293"/>
                    <a:pt x="21230" y="2579"/>
                  </a:cubicBezTo>
                  <a:cubicBezTo>
                    <a:pt x="21261" y="2717"/>
                    <a:pt x="21223" y="2857"/>
                    <a:pt x="21122" y="2980"/>
                  </a:cubicBezTo>
                  <a:cubicBezTo>
                    <a:pt x="21200" y="3114"/>
                    <a:pt x="21278" y="3247"/>
                    <a:pt x="21355" y="3381"/>
                  </a:cubicBezTo>
                  <a:cubicBezTo>
                    <a:pt x="21433" y="3515"/>
                    <a:pt x="21510" y="3648"/>
                    <a:pt x="21588" y="3782"/>
                  </a:cubicBezTo>
                  <a:lnTo>
                    <a:pt x="21064" y="3825"/>
                  </a:lnTo>
                  <a:lnTo>
                    <a:pt x="20540" y="3869"/>
                  </a:lnTo>
                  <a:lnTo>
                    <a:pt x="20199" y="6583"/>
                  </a:lnTo>
                  <a:lnTo>
                    <a:pt x="20837" y="6601"/>
                  </a:lnTo>
                  <a:lnTo>
                    <a:pt x="19584" y="15977"/>
                  </a:lnTo>
                  <a:cubicBezTo>
                    <a:pt x="19406" y="16062"/>
                    <a:pt x="19206" y="16126"/>
                    <a:pt x="18995" y="16167"/>
                  </a:cubicBezTo>
                  <a:cubicBezTo>
                    <a:pt x="18854" y="16194"/>
                    <a:pt x="18710" y="16211"/>
                    <a:pt x="18563" y="16216"/>
                  </a:cubicBezTo>
                  <a:lnTo>
                    <a:pt x="17867" y="20907"/>
                  </a:lnTo>
                  <a:cubicBezTo>
                    <a:pt x="15578" y="21335"/>
                    <a:pt x="13211" y="21559"/>
                    <a:pt x="10829" y="21573"/>
                  </a:cubicBezTo>
                  <a:cubicBezTo>
                    <a:pt x="8508" y="21587"/>
                    <a:pt x="6193" y="21402"/>
                    <a:pt x="3946" y="21021"/>
                  </a:cubicBezTo>
                  <a:lnTo>
                    <a:pt x="3161" y="16257"/>
                  </a:lnTo>
                  <a:cubicBezTo>
                    <a:pt x="2802" y="16260"/>
                    <a:pt x="2459" y="16164"/>
                    <a:pt x="2217" y="15991"/>
                  </a:cubicBezTo>
                  <a:cubicBezTo>
                    <a:pt x="2203" y="15981"/>
                    <a:pt x="2189" y="15971"/>
                    <a:pt x="2176" y="15960"/>
                  </a:cubicBezTo>
                  <a:lnTo>
                    <a:pt x="644" y="6659"/>
                  </a:lnTo>
                  <a:lnTo>
                    <a:pt x="1427" y="6620"/>
                  </a:lnTo>
                  <a:lnTo>
                    <a:pt x="959" y="3912"/>
                  </a:lnTo>
                  <a:cubicBezTo>
                    <a:pt x="798" y="3905"/>
                    <a:pt x="639" y="3887"/>
                    <a:pt x="483" y="3858"/>
                  </a:cubicBezTo>
                  <a:cubicBezTo>
                    <a:pt x="318" y="3828"/>
                    <a:pt x="159" y="3786"/>
                    <a:pt x="7" y="3734"/>
                  </a:cubicBezTo>
                  <a:close/>
                </a:path>
              </a:pathLst>
            </a:custGeom>
            <a:solidFill>
              <a:srgbClr val="FFFFFF"/>
            </a:solidFill>
            <a:ln w="127000" cap="flat">
              <a:solidFill>
                <a:srgbClr val="000000"/>
              </a:solidFill>
              <a:prstDash val="solid"/>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680" name="Shape"/>
            <p:cNvSpPr/>
            <p:nvPr/>
          </p:nvSpPr>
          <p:spPr>
            <a:xfrm>
              <a:off x="1555052" y="562869"/>
              <a:ext cx="1629829" cy="127343"/>
            </a:xfrm>
            <a:custGeom>
              <a:avLst/>
              <a:gdLst/>
              <a:ahLst/>
              <a:cxnLst>
                <a:cxn ang="0">
                  <a:pos x="wd2" y="hd2"/>
                </a:cxn>
                <a:cxn ang="5400000">
                  <a:pos x="wd2" y="hd2"/>
                </a:cxn>
                <a:cxn ang="10800000">
                  <a:pos x="wd2" y="hd2"/>
                </a:cxn>
                <a:cxn ang="16200000">
                  <a:pos x="wd2" y="hd2"/>
                </a:cxn>
              </a:cxnLst>
              <a:rect l="0" t="0" r="r" b="b"/>
              <a:pathLst>
                <a:path w="21600" h="21107" fill="norm" stroke="1" extrusionOk="0">
                  <a:moveTo>
                    <a:pt x="20891" y="21107"/>
                  </a:moveTo>
                  <a:cubicBezTo>
                    <a:pt x="17354" y="15702"/>
                    <a:pt x="13806" y="11553"/>
                    <a:pt x="10250" y="8663"/>
                  </a:cubicBezTo>
                  <a:cubicBezTo>
                    <a:pt x="6837" y="5889"/>
                    <a:pt x="3420" y="4278"/>
                    <a:pt x="0" y="3829"/>
                  </a:cubicBezTo>
                  <a:cubicBezTo>
                    <a:pt x="3552" y="725"/>
                    <a:pt x="7113" y="-493"/>
                    <a:pt x="10674" y="179"/>
                  </a:cubicBezTo>
                  <a:cubicBezTo>
                    <a:pt x="14323" y="868"/>
                    <a:pt x="17969" y="3542"/>
                    <a:pt x="21600" y="8194"/>
                  </a:cubicBezTo>
                  <a:lnTo>
                    <a:pt x="20891" y="21107"/>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681" name="Shape"/>
            <p:cNvSpPr/>
            <p:nvPr/>
          </p:nvSpPr>
          <p:spPr>
            <a:xfrm>
              <a:off x="1986691" y="419792"/>
              <a:ext cx="1142561" cy="119128"/>
            </a:xfrm>
            <a:custGeom>
              <a:avLst/>
              <a:gdLst/>
              <a:ahLst/>
              <a:cxnLst>
                <a:cxn ang="0">
                  <a:pos x="wd2" y="hd2"/>
                </a:cxn>
                <a:cxn ang="5400000">
                  <a:pos x="wd2" y="hd2"/>
                </a:cxn>
                <a:cxn ang="10800000">
                  <a:pos x="wd2" y="hd2"/>
                </a:cxn>
                <a:cxn ang="16200000">
                  <a:pos x="wd2" y="hd2"/>
                </a:cxn>
              </a:cxnLst>
              <a:rect l="0" t="0" r="r" b="b"/>
              <a:pathLst>
                <a:path w="21600" h="20778" fill="norm" stroke="1" extrusionOk="0">
                  <a:moveTo>
                    <a:pt x="21600" y="20778"/>
                  </a:moveTo>
                  <a:cubicBezTo>
                    <a:pt x="18480" y="15926"/>
                    <a:pt x="15343" y="12143"/>
                    <a:pt x="12193" y="9436"/>
                  </a:cubicBezTo>
                  <a:cubicBezTo>
                    <a:pt x="8139" y="5953"/>
                    <a:pt x="4071" y="4255"/>
                    <a:pt x="0" y="4349"/>
                  </a:cubicBezTo>
                  <a:cubicBezTo>
                    <a:pt x="4218" y="461"/>
                    <a:pt x="8460" y="-822"/>
                    <a:pt x="12697" y="508"/>
                  </a:cubicBezTo>
                  <a:cubicBezTo>
                    <a:pt x="15063" y="1252"/>
                    <a:pt x="17424" y="2810"/>
                    <a:pt x="19780" y="5180"/>
                  </a:cubicBezTo>
                  <a:lnTo>
                    <a:pt x="21600" y="20778"/>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682" name="Shape"/>
            <p:cNvSpPr/>
            <p:nvPr/>
          </p:nvSpPr>
          <p:spPr>
            <a:xfrm>
              <a:off x="1636707" y="750206"/>
              <a:ext cx="1479448" cy="198570"/>
            </a:xfrm>
            <a:custGeom>
              <a:avLst/>
              <a:gdLst/>
              <a:ahLst/>
              <a:cxnLst>
                <a:cxn ang="0">
                  <a:pos x="wd2" y="hd2"/>
                </a:cxn>
                <a:cxn ang="5400000">
                  <a:pos x="wd2" y="hd2"/>
                </a:cxn>
                <a:cxn ang="10800000">
                  <a:pos x="wd2" y="hd2"/>
                </a:cxn>
                <a:cxn ang="16200000">
                  <a:pos x="wd2" y="hd2"/>
                </a:cxn>
              </a:cxnLst>
              <a:rect l="0" t="0" r="r" b="b"/>
              <a:pathLst>
                <a:path w="21600" h="21350" fill="norm" stroke="1" extrusionOk="0">
                  <a:moveTo>
                    <a:pt x="20064" y="21350"/>
                  </a:moveTo>
                  <a:cubicBezTo>
                    <a:pt x="17156" y="17463"/>
                    <a:pt x="14238" y="13972"/>
                    <a:pt x="11312" y="10881"/>
                  </a:cubicBezTo>
                  <a:cubicBezTo>
                    <a:pt x="7553" y="6909"/>
                    <a:pt x="3781" y="3595"/>
                    <a:pt x="0" y="945"/>
                  </a:cubicBezTo>
                  <a:cubicBezTo>
                    <a:pt x="3256" y="-29"/>
                    <a:pt x="6515" y="-250"/>
                    <a:pt x="9772" y="283"/>
                  </a:cubicBezTo>
                  <a:cubicBezTo>
                    <a:pt x="13722" y="929"/>
                    <a:pt x="17663" y="2682"/>
                    <a:pt x="21600" y="5539"/>
                  </a:cubicBezTo>
                  <a:lnTo>
                    <a:pt x="20064" y="2135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683" name="Shape"/>
            <p:cNvSpPr/>
            <p:nvPr/>
          </p:nvSpPr>
          <p:spPr>
            <a:xfrm>
              <a:off x="1330329" y="3540029"/>
              <a:ext cx="1504062" cy="46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7" y="21600"/>
                  </a:moveTo>
                  <a:cubicBezTo>
                    <a:pt x="17338" y="20814"/>
                    <a:pt x="14375" y="19515"/>
                    <a:pt x="11439" y="17707"/>
                  </a:cubicBezTo>
                  <a:cubicBezTo>
                    <a:pt x="7559" y="15319"/>
                    <a:pt x="3737" y="12048"/>
                    <a:pt x="0" y="7920"/>
                  </a:cubicBezTo>
                  <a:cubicBezTo>
                    <a:pt x="3884" y="9022"/>
                    <a:pt x="7794" y="8776"/>
                    <a:pt x="11662" y="7185"/>
                  </a:cubicBezTo>
                  <a:cubicBezTo>
                    <a:pt x="15037" y="5797"/>
                    <a:pt x="18364" y="3392"/>
                    <a:pt x="21600" y="0"/>
                  </a:cubicBezTo>
                  <a:lnTo>
                    <a:pt x="20768" y="7150"/>
                  </a:lnTo>
                  <a:lnTo>
                    <a:pt x="20317" y="2160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684" name="Shape"/>
            <p:cNvSpPr/>
            <p:nvPr/>
          </p:nvSpPr>
          <p:spPr>
            <a:xfrm>
              <a:off x="605914" y="1567789"/>
              <a:ext cx="1954587" cy="2008803"/>
            </a:xfrm>
            <a:custGeom>
              <a:avLst/>
              <a:gdLst/>
              <a:ahLst/>
              <a:cxnLst>
                <a:cxn ang="0">
                  <a:pos x="wd2" y="hd2"/>
                </a:cxn>
                <a:cxn ang="5400000">
                  <a:pos x="wd2" y="hd2"/>
                </a:cxn>
                <a:cxn ang="10800000">
                  <a:pos x="wd2" y="hd2"/>
                </a:cxn>
                <a:cxn ang="16200000">
                  <a:pos x="wd2" y="hd2"/>
                </a:cxn>
              </a:cxnLst>
              <a:rect l="0" t="0" r="r" b="b"/>
              <a:pathLst>
                <a:path w="16682" h="20770" fill="norm" stroke="1" extrusionOk="0">
                  <a:moveTo>
                    <a:pt x="7775" y="20742"/>
                  </a:moveTo>
                  <a:cubicBezTo>
                    <a:pt x="5359" y="20523"/>
                    <a:pt x="3133" y="19053"/>
                    <a:pt x="1719" y="16671"/>
                  </a:cubicBezTo>
                  <a:cubicBezTo>
                    <a:pt x="-2275" y="9943"/>
                    <a:pt x="1100" y="607"/>
                    <a:pt x="7649" y="29"/>
                  </a:cubicBezTo>
                  <a:cubicBezTo>
                    <a:pt x="14828" y="-605"/>
                    <a:pt x="19325" y="9446"/>
                    <a:pt x="14968" y="16777"/>
                  </a:cubicBezTo>
                  <a:cubicBezTo>
                    <a:pt x="13325" y="19541"/>
                    <a:pt x="10583" y="20995"/>
                    <a:pt x="7775" y="20742"/>
                  </a:cubicBez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nvGrpSpPr>
          <p:cNvPr id="691" name="Group"/>
          <p:cNvGrpSpPr/>
          <p:nvPr/>
        </p:nvGrpSpPr>
        <p:grpSpPr>
          <a:xfrm>
            <a:off x="4366157" y="644903"/>
            <a:ext cx="14302348" cy="10820914"/>
            <a:chOff x="0" y="0"/>
            <a:chExt cx="14302346" cy="10820913"/>
          </a:xfrm>
        </p:grpSpPr>
        <p:grpSp>
          <p:nvGrpSpPr>
            <p:cNvPr id="689" name="Group"/>
            <p:cNvGrpSpPr/>
            <p:nvPr/>
          </p:nvGrpSpPr>
          <p:grpSpPr>
            <a:xfrm>
              <a:off x="0" y="0"/>
              <a:ext cx="9204527" cy="8133593"/>
              <a:chOff x="0" y="0"/>
              <a:chExt cx="9204526" cy="8133592"/>
            </a:xfrm>
          </p:grpSpPr>
          <p:sp>
            <p:nvSpPr>
              <p:cNvPr id="686" name="TextBox 12"/>
              <p:cNvSpPr/>
              <p:nvPr/>
            </p:nvSpPr>
            <p:spPr>
              <a:xfrm>
                <a:off x="0" y="8133592"/>
                <a:ext cx="920452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8000">
                    <a:solidFill>
                      <a:srgbClr val="FFFFFF"/>
                    </a:solidFill>
                    <a:latin typeface="Source Sans Pro Regular"/>
                    <a:ea typeface="Source Sans Pro Regular"/>
                    <a:cs typeface="Source Sans Pro Regular"/>
                    <a:sym typeface="Source Sans Pro Regular"/>
                  </a:defRPr>
                </a:lvl1pPr>
              </a:lstStyle>
              <a:p>
                <a:pPr/>
                <a:r>
                  <a:t>Costs to biomedical industry per year, US</a:t>
                </a:r>
              </a:p>
            </p:txBody>
          </p:sp>
          <p:sp>
            <p:nvSpPr>
              <p:cNvPr id="687" name="TextBox 12"/>
              <p:cNvSpPr/>
              <p:nvPr/>
            </p:nvSpPr>
            <p:spPr>
              <a:xfrm>
                <a:off x="0" y="0"/>
                <a:ext cx="9204527"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r" defTabSz="1828800">
                  <a:lnSpc>
                    <a:spcPct val="60000"/>
                  </a:lnSpc>
                  <a:defRPr b="0" sz="26000">
                    <a:solidFill>
                      <a:srgbClr val="FFFFFF"/>
                    </a:solidFill>
                    <a:latin typeface="ChunkFive"/>
                    <a:ea typeface="ChunkFive"/>
                    <a:cs typeface="ChunkFive"/>
                    <a:sym typeface="ChunkFive"/>
                  </a:defRPr>
                </a:pPr>
                <a:r>
                  <a:rPr baseline="29385" sz="22800"/>
                  <a:t>$</a:t>
                </a:r>
                <a:r>
                  <a:rPr sz="45000"/>
                  <a:t>28</a:t>
                </a:r>
                <a:r>
                  <a:t> </a:t>
                </a:r>
                <a:r>
                  <a:rPr sz="21800"/>
                  <a:t>billion</a:t>
                </a:r>
              </a:p>
            </p:txBody>
          </p:sp>
          <p:sp>
            <p:nvSpPr>
              <p:cNvPr id="688" name="TextBox 12"/>
              <p:cNvSpPr/>
              <p:nvPr/>
            </p:nvSpPr>
            <p:spPr>
              <a:xfrm>
                <a:off x="248999" y="6960113"/>
                <a:ext cx="89555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11400">
                    <a:solidFill>
                      <a:srgbClr val="797979"/>
                    </a:solidFill>
                    <a:latin typeface="ChunkFive"/>
                    <a:ea typeface="ChunkFive"/>
                    <a:cs typeface="ChunkFive"/>
                    <a:sym typeface="ChunkFive"/>
                  </a:defRPr>
                </a:lvl1pPr>
              </a:lstStyle>
              <a:p>
                <a:pPr/>
                <a:r>
                  <a:t>£ 22B € 24B</a:t>
                </a:r>
              </a:p>
            </p:txBody>
          </p:sp>
        </p:grpSp>
        <p:sp>
          <p:nvSpPr>
            <p:cNvPr id="690" name="TextBox 12"/>
            <p:cNvSpPr/>
            <p:nvPr/>
          </p:nvSpPr>
          <p:spPr>
            <a:xfrm>
              <a:off x="302140" y="10820913"/>
              <a:ext cx="140002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80000"/>
                </a:lnSpc>
                <a:defRPr b="0" sz="3600">
                  <a:solidFill>
                    <a:srgbClr val="929292"/>
                  </a:solidFill>
                  <a:latin typeface="Source Sans Pro Regular"/>
                  <a:ea typeface="Source Sans Pro Regular"/>
                  <a:cs typeface="Source Sans Pro Regular"/>
                  <a:sym typeface="Source Sans Pro Regular"/>
                </a:defRPr>
              </a:lvl1pPr>
            </a:lstStyle>
            <a:p>
              <a:pPr/>
              <a:r>
                <a:t>Freedman LP, Cockburn IM, Simcoe TS (2015) The Economics of Reproducibility in Preclinical Research. PLoS Biol 13(6): e1002165. https://doi.org/10.1371/journal.pbio.1002165</a:t>
              </a:r>
            </a:p>
          </p:txBody>
        </p:sp>
      </p:grpSp>
      <p:sp>
        <p:nvSpPr>
          <p:cNvPr id="692" name="TextBox 12"/>
          <p:cNvSpPr txBox="1"/>
          <p:nvPr/>
        </p:nvSpPr>
        <p:spPr>
          <a:xfrm>
            <a:off x="-22834600" y="4185334"/>
            <a:ext cx="19236194" cy="534533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l" defTabSz="1828800">
              <a:lnSpc>
                <a:spcPct val="90000"/>
              </a:lnSpc>
              <a:spcBef>
                <a:spcPts val="5000"/>
              </a:spcBef>
              <a:defRPr sz="10200">
                <a:solidFill>
                  <a:srgbClr val="FFFFFF"/>
                </a:solidFill>
                <a:latin typeface="Open Sans"/>
                <a:ea typeface="Open Sans"/>
                <a:cs typeface="Open Sans"/>
                <a:sym typeface="Open Sans"/>
              </a:defRPr>
            </a:pPr>
            <a:r>
              <a:rPr>
                <a:latin typeface="SourceSansPro-Semibold"/>
                <a:ea typeface="SourceSansPro-Semibold"/>
                <a:cs typeface="SourceSansPro-Semibold"/>
                <a:sym typeface="SourceSansPro-Semibold"/>
              </a:rPr>
              <a:t>The Breakdown in Biomedical Research </a:t>
            </a:r>
            <a:endParaRPr>
              <a:latin typeface="SourceSansPro-Semibold"/>
              <a:ea typeface="SourceSansPro-Semibold"/>
              <a:cs typeface="SourceSansPro-Semibold"/>
              <a:sym typeface="SourceSansPro-Semibold"/>
            </a:endParaRPr>
          </a:p>
          <a:p>
            <a:pPr algn="r" defTabSz="1828800">
              <a:lnSpc>
                <a:spcPct val="90000"/>
              </a:lnSpc>
              <a:spcBef>
                <a:spcPts val="5000"/>
              </a:spcBef>
              <a:defRPr i="1" sz="8000">
                <a:solidFill>
                  <a:srgbClr val="FFFFFF"/>
                </a:solidFill>
                <a:latin typeface="Open Sans"/>
                <a:ea typeface="Open Sans"/>
                <a:cs typeface="Open Sans"/>
                <a:sym typeface="Open Sans"/>
              </a:defRPr>
            </a:pPr>
            <a:r>
              <a:rPr>
                <a:latin typeface="SourceSansPro-SemiboldIt"/>
                <a:ea typeface="SourceSansPro-SemiboldIt"/>
                <a:cs typeface="SourceSansPro-SemiboldIt"/>
                <a:sym typeface="SourceSansPro-SemiboldIt"/>
              </a:rPr>
              <a:t>- The Wall Street Journal, April 2017</a:t>
            </a:r>
          </a:p>
        </p:txBody>
      </p:sp>
      <p:grpSp>
        <p:nvGrpSpPr>
          <p:cNvPr id="695" name="Group"/>
          <p:cNvGrpSpPr/>
          <p:nvPr/>
        </p:nvGrpSpPr>
        <p:grpSpPr>
          <a:xfrm>
            <a:off x="6137521" y="-13081000"/>
            <a:ext cx="12108958" cy="7788241"/>
            <a:chOff x="0" y="0"/>
            <a:chExt cx="12108956" cy="7788240"/>
          </a:xfrm>
        </p:grpSpPr>
        <p:pic>
          <p:nvPicPr>
            <p:cNvPr id="693" name="Image" descr="Image"/>
            <p:cNvPicPr>
              <a:picLocks noChangeAspect="1"/>
            </p:cNvPicPr>
            <p:nvPr/>
          </p:nvPicPr>
          <p:blipFill>
            <a:blip r:embed="rId3">
              <a:extLst/>
            </a:blip>
            <a:srcRect l="0" t="0" r="37316" b="0"/>
            <a:stretch>
              <a:fillRect/>
            </a:stretch>
          </p:blipFill>
          <p:spPr>
            <a:xfrm>
              <a:off x="1844825" y="0"/>
              <a:ext cx="8419510" cy="7213410"/>
            </a:xfrm>
            <a:prstGeom prst="rect">
              <a:avLst/>
            </a:prstGeom>
            <a:ln w="12700" cap="flat">
              <a:noFill/>
              <a:miter lim="400000"/>
            </a:ln>
            <a:effectLst/>
          </p:spPr>
        </p:pic>
        <p:sp>
          <p:nvSpPr>
            <p:cNvPr id="694" name="TextBox 12"/>
            <p:cNvSpPr/>
            <p:nvPr/>
          </p:nvSpPr>
          <p:spPr>
            <a:xfrm>
              <a:off x="0" y="7788240"/>
              <a:ext cx="1210895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0000"/>
                </a:lnSpc>
                <a:defRPr b="0" sz="11400">
                  <a:solidFill>
                    <a:srgbClr val="FFFFFF"/>
                  </a:solidFill>
                  <a:latin typeface="ChunkFive"/>
                  <a:ea typeface="ChunkFive"/>
                  <a:cs typeface="ChunkFive"/>
                  <a:sym typeface="ChunkFive"/>
                </a:defRPr>
              </a:lvl1pPr>
            </a:lstStyle>
            <a:p>
              <a:pPr/>
              <a:r>
                <a:t>Credibility</a:t>
              </a:r>
            </a:p>
          </p:txBody>
        </p:sp>
      </p:grpSp>
    </p:spTree>
  </p:cSld>
  <p:clrMapOvr>
    <a:masterClrMapping/>
  </p:clrMapOvr>
  <mc:AlternateContent xmlns:mc="http://schemas.openxmlformats.org/markup-compatibility/2006">
    <mc:Choice xmlns:p14="http://schemas.microsoft.com/office/powerpoint/2010/main" Requires="p14">
      <p:transition spd="fast" advClick="1" p14:dur="6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702" name="Group"/>
          <p:cNvGrpSpPr/>
          <p:nvPr/>
        </p:nvGrpSpPr>
        <p:grpSpPr>
          <a:xfrm>
            <a:off x="15045507" y="16383000"/>
            <a:ext cx="4927601" cy="4927600"/>
            <a:chOff x="0" y="0"/>
            <a:chExt cx="4927600" cy="4927600"/>
          </a:xfrm>
        </p:grpSpPr>
        <p:sp>
          <p:nvSpPr>
            <p:cNvPr id="699" name="Oval"/>
            <p:cNvSpPr/>
            <p:nvPr/>
          </p:nvSpPr>
          <p:spPr>
            <a:xfrm>
              <a:off x="50800" y="0"/>
              <a:ext cx="4876800" cy="4927600"/>
            </a:xfrm>
            <a:prstGeom prst="ellipse">
              <a:avLst/>
            </a:prstGeom>
            <a:solidFill>
              <a:srgbClr val="000000"/>
            </a:solidFill>
            <a:ln w="2540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pic>
          <p:nvPicPr>
            <p:cNvPr id="700" name="globe.png" descr="globe.png"/>
            <p:cNvPicPr>
              <a:picLocks noChangeAspect="1"/>
            </p:cNvPicPr>
            <p:nvPr/>
          </p:nvPicPr>
          <p:blipFill>
            <a:blip r:embed="rId3">
              <a:extLst/>
            </a:blip>
            <a:stretch>
              <a:fillRect/>
            </a:stretch>
          </p:blipFill>
          <p:spPr>
            <a:xfrm>
              <a:off x="0" y="1015"/>
              <a:ext cx="4876800" cy="4901185"/>
            </a:xfrm>
            <a:prstGeom prst="rect">
              <a:avLst/>
            </a:prstGeom>
            <a:ln w="12700" cap="flat">
              <a:noFill/>
              <a:miter lim="400000"/>
            </a:ln>
            <a:effectLst/>
          </p:spPr>
        </p:pic>
        <p:sp>
          <p:nvSpPr>
            <p:cNvPr id="701" name="Circle"/>
            <p:cNvSpPr/>
            <p:nvPr/>
          </p:nvSpPr>
          <p:spPr>
            <a:xfrm>
              <a:off x="160100" y="60527"/>
              <a:ext cx="4759802" cy="4759802"/>
            </a:xfrm>
            <a:prstGeom prst="ellipse">
              <a:avLst/>
            </a:prstGeom>
            <a:noFill/>
            <a:ln w="127000" cap="flat">
              <a:solidFill>
                <a:srgbClr val="FFFFFF"/>
              </a:solidFill>
              <a:prstDash val="solid"/>
              <a:miter lim="800000"/>
            </a:ln>
            <a:effectLst/>
          </p:spPr>
          <p:txBody>
            <a:bodyPr wrap="square" lIns="91439" tIns="91439" rIns="91439" bIns="91439" numCol="1" anchor="ctr">
              <a:noAutofit/>
            </a:bodyPr>
            <a:lstStyle/>
            <a:p>
              <a:pPr algn="l" defTabSz="1828800">
                <a:defRPr b="0" sz="3600">
                  <a:latin typeface="Calibri"/>
                  <a:ea typeface="Calibri"/>
                  <a:cs typeface="Calibri"/>
                  <a:sym typeface="Calibri"/>
                </a:defRPr>
              </a:pPr>
            </a:p>
          </p:txBody>
        </p:sp>
      </p:grpSp>
      <p:grpSp>
        <p:nvGrpSpPr>
          <p:cNvPr id="709" name="Group"/>
          <p:cNvGrpSpPr/>
          <p:nvPr/>
        </p:nvGrpSpPr>
        <p:grpSpPr>
          <a:xfrm>
            <a:off x="15912608" y="999166"/>
            <a:ext cx="3184882" cy="4864669"/>
            <a:chOff x="0" y="0"/>
            <a:chExt cx="3184880" cy="4864667"/>
          </a:xfrm>
        </p:grpSpPr>
        <p:sp>
          <p:nvSpPr>
            <p:cNvPr id="703" name="Shape"/>
            <p:cNvSpPr/>
            <p:nvPr/>
          </p:nvSpPr>
          <p:spPr>
            <a:xfrm>
              <a:off x="0" y="-1"/>
              <a:ext cx="3166416" cy="4864669"/>
            </a:xfrm>
            <a:custGeom>
              <a:avLst/>
              <a:gdLst/>
              <a:ahLst/>
              <a:cxnLst>
                <a:cxn ang="0">
                  <a:pos x="wd2" y="hd2"/>
                </a:cxn>
                <a:cxn ang="5400000">
                  <a:pos x="wd2" y="hd2"/>
                </a:cxn>
                <a:cxn ang="10800000">
                  <a:pos x="wd2" y="hd2"/>
                </a:cxn>
                <a:cxn ang="16200000">
                  <a:pos x="wd2" y="hd2"/>
                </a:cxn>
              </a:cxnLst>
              <a:rect l="0" t="0" r="r" b="b"/>
              <a:pathLst>
                <a:path w="21588" h="21574" fill="norm" stroke="1" extrusionOk="0">
                  <a:moveTo>
                    <a:pt x="7" y="3734"/>
                  </a:moveTo>
                  <a:cubicBezTo>
                    <a:pt x="-12" y="3604"/>
                    <a:pt x="7" y="3473"/>
                    <a:pt x="63" y="3349"/>
                  </a:cubicBezTo>
                  <a:cubicBezTo>
                    <a:pt x="114" y="3233"/>
                    <a:pt x="196" y="3125"/>
                    <a:pt x="306" y="3028"/>
                  </a:cubicBezTo>
                  <a:cubicBezTo>
                    <a:pt x="223" y="2911"/>
                    <a:pt x="214" y="2778"/>
                    <a:pt x="281" y="2657"/>
                  </a:cubicBezTo>
                  <a:cubicBezTo>
                    <a:pt x="383" y="2470"/>
                    <a:pt x="644" y="2339"/>
                    <a:pt x="949" y="2322"/>
                  </a:cubicBezTo>
                  <a:lnTo>
                    <a:pt x="1385" y="690"/>
                  </a:lnTo>
                  <a:cubicBezTo>
                    <a:pt x="4444" y="245"/>
                    <a:pt x="7567" y="14"/>
                    <a:pt x="10702" y="0"/>
                  </a:cubicBezTo>
                  <a:cubicBezTo>
                    <a:pt x="13843" y="-13"/>
                    <a:pt x="16978" y="193"/>
                    <a:pt x="20052" y="614"/>
                  </a:cubicBezTo>
                  <a:lnTo>
                    <a:pt x="20397" y="2008"/>
                  </a:lnTo>
                  <a:cubicBezTo>
                    <a:pt x="20832" y="2064"/>
                    <a:pt x="21166" y="2293"/>
                    <a:pt x="21230" y="2579"/>
                  </a:cubicBezTo>
                  <a:cubicBezTo>
                    <a:pt x="21261" y="2717"/>
                    <a:pt x="21223" y="2857"/>
                    <a:pt x="21122" y="2980"/>
                  </a:cubicBezTo>
                  <a:cubicBezTo>
                    <a:pt x="21200" y="3114"/>
                    <a:pt x="21278" y="3247"/>
                    <a:pt x="21355" y="3381"/>
                  </a:cubicBezTo>
                  <a:cubicBezTo>
                    <a:pt x="21433" y="3515"/>
                    <a:pt x="21510" y="3648"/>
                    <a:pt x="21588" y="3782"/>
                  </a:cubicBezTo>
                  <a:lnTo>
                    <a:pt x="21064" y="3825"/>
                  </a:lnTo>
                  <a:lnTo>
                    <a:pt x="20540" y="3869"/>
                  </a:lnTo>
                  <a:lnTo>
                    <a:pt x="20199" y="6583"/>
                  </a:lnTo>
                  <a:lnTo>
                    <a:pt x="20837" y="6601"/>
                  </a:lnTo>
                  <a:lnTo>
                    <a:pt x="19584" y="15977"/>
                  </a:lnTo>
                  <a:cubicBezTo>
                    <a:pt x="19406" y="16062"/>
                    <a:pt x="19206" y="16126"/>
                    <a:pt x="18995" y="16167"/>
                  </a:cubicBezTo>
                  <a:cubicBezTo>
                    <a:pt x="18854" y="16194"/>
                    <a:pt x="18710" y="16211"/>
                    <a:pt x="18563" y="16216"/>
                  </a:cubicBezTo>
                  <a:lnTo>
                    <a:pt x="17867" y="20907"/>
                  </a:lnTo>
                  <a:cubicBezTo>
                    <a:pt x="15578" y="21335"/>
                    <a:pt x="13211" y="21559"/>
                    <a:pt x="10829" y="21573"/>
                  </a:cubicBezTo>
                  <a:cubicBezTo>
                    <a:pt x="8508" y="21587"/>
                    <a:pt x="6193" y="21402"/>
                    <a:pt x="3946" y="21021"/>
                  </a:cubicBezTo>
                  <a:lnTo>
                    <a:pt x="3161" y="16257"/>
                  </a:lnTo>
                  <a:cubicBezTo>
                    <a:pt x="2802" y="16260"/>
                    <a:pt x="2459" y="16164"/>
                    <a:pt x="2217" y="15991"/>
                  </a:cubicBezTo>
                  <a:cubicBezTo>
                    <a:pt x="2203" y="15981"/>
                    <a:pt x="2189" y="15971"/>
                    <a:pt x="2176" y="15960"/>
                  </a:cubicBezTo>
                  <a:lnTo>
                    <a:pt x="644" y="6659"/>
                  </a:lnTo>
                  <a:lnTo>
                    <a:pt x="1427" y="6620"/>
                  </a:lnTo>
                  <a:lnTo>
                    <a:pt x="959" y="3912"/>
                  </a:lnTo>
                  <a:cubicBezTo>
                    <a:pt x="798" y="3905"/>
                    <a:pt x="639" y="3887"/>
                    <a:pt x="483" y="3858"/>
                  </a:cubicBezTo>
                  <a:cubicBezTo>
                    <a:pt x="318" y="3828"/>
                    <a:pt x="159" y="3786"/>
                    <a:pt x="7" y="3734"/>
                  </a:cubicBezTo>
                  <a:close/>
                </a:path>
              </a:pathLst>
            </a:custGeom>
            <a:solidFill>
              <a:srgbClr val="FFFFFF"/>
            </a:solidFill>
            <a:ln w="127000" cap="flat">
              <a:solidFill>
                <a:srgbClr val="000000"/>
              </a:solidFill>
              <a:prstDash val="solid"/>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04" name="Shape"/>
            <p:cNvSpPr/>
            <p:nvPr/>
          </p:nvSpPr>
          <p:spPr>
            <a:xfrm>
              <a:off x="1555052" y="562869"/>
              <a:ext cx="1629829" cy="127343"/>
            </a:xfrm>
            <a:custGeom>
              <a:avLst/>
              <a:gdLst/>
              <a:ahLst/>
              <a:cxnLst>
                <a:cxn ang="0">
                  <a:pos x="wd2" y="hd2"/>
                </a:cxn>
                <a:cxn ang="5400000">
                  <a:pos x="wd2" y="hd2"/>
                </a:cxn>
                <a:cxn ang="10800000">
                  <a:pos x="wd2" y="hd2"/>
                </a:cxn>
                <a:cxn ang="16200000">
                  <a:pos x="wd2" y="hd2"/>
                </a:cxn>
              </a:cxnLst>
              <a:rect l="0" t="0" r="r" b="b"/>
              <a:pathLst>
                <a:path w="21600" h="21107" fill="norm" stroke="1" extrusionOk="0">
                  <a:moveTo>
                    <a:pt x="20891" y="21107"/>
                  </a:moveTo>
                  <a:cubicBezTo>
                    <a:pt x="17354" y="15702"/>
                    <a:pt x="13806" y="11553"/>
                    <a:pt x="10250" y="8663"/>
                  </a:cubicBezTo>
                  <a:cubicBezTo>
                    <a:pt x="6837" y="5889"/>
                    <a:pt x="3420" y="4278"/>
                    <a:pt x="0" y="3829"/>
                  </a:cubicBezTo>
                  <a:cubicBezTo>
                    <a:pt x="3552" y="725"/>
                    <a:pt x="7113" y="-493"/>
                    <a:pt x="10674" y="179"/>
                  </a:cubicBezTo>
                  <a:cubicBezTo>
                    <a:pt x="14323" y="868"/>
                    <a:pt x="17969" y="3542"/>
                    <a:pt x="21600" y="8194"/>
                  </a:cubicBezTo>
                  <a:lnTo>
                    <a:pt x="20891" y="21107"/>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05" name="Shape"/>
            <p:cNvSpPr/>
            <p:nvPr/>
          </p:nvSpPr>
          <p:spPr>
            <a:xfrm>
              <a:off x="1986691" y="419792"/>
              <a:ext cx="1142561" cy="119128"/>
            </a:xfrm>
            <a:custGeom>
              <a:avLst/>
              <a:gdLst/>
              <a:ahLst/>
              <a:cxnLst>
                <a:cxn ang="0">
                  <a:pos x="wd2" y="hd2"/>
                </a:cxn>
                <a:cxn ang="5400000">
                  <a:pos x="wd2" y="hd2"/>
                </a:cxn>
                <a:cxn ang="10800000">
                  <a:pos x="wd2" y="hd2"/>
                </a:cxn>
                <a:cxn ang="16200000">
                  <a:pos x="wd2" y="hd2"/>
                </a:cxn>
              </a:cxnLst>
              <a:rect l="0" t="0" r="r" b="b"/>
              <a:pathLst>
                <a:path w="21600" h="20778" fill="norm" stroke="1" extrusionOk="0">
                  <a:moveTo>
                    <a:pt x="21600" y="20778"/>
                  </a:moveTo>
                  <a:cubicBezTo>
                    <a:pt x="18480" y="15926"/>
                    <a:pt x="15343" y="12143"/>
                    <a:pt x="12193" y="9436"/>
                  </a:cubicBezTo>
                  <a:cubicBezTo>
                    <a:pt x="8139" y="5953"/>
                    <a:pt x="4071" y="4255"/>
                    <a:pt x="0" y="4349"/>
                  </a:cubicBezTo>
                  <a:cubicBezTo>
                    <a:pt x="4218" y="461"/>
                    <a:pt x="8460" y="-822"/>
                    <a:pt x="12697" y="508"/>
                  </a:cubicBezTo>
                  <a:cubicBezTo>
                    <a:pt x="15063" y="1252"/>
                    <a:pt x="17424" y="2810"/>
                    <a:pt x="19780" y="5180"/>
                  </a:cubicBezTo>
                  <a:lnTo>
                    <a:pt x="21600" y="20778"/>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06" name="Shape"/>
            <p:cNvSpPr/>
            <p:nvPr/>
          </p:nvSpPr>
          <p:spPr>
            <a:xfrm>
              <a:off x="1636707" y="750206"/>
              <a:ext cx="1479448" cy="198570"/>
            </a:xfrm>
            <a:custGeom>
              <a:avLst/>
              <a:gdLst/>
              <a:ahLst/>
              <a:cxnLst>
                <a:cxn ang="0">
                  <a:pos x="wd2" y="hd2"/>
                </a:cxn>
                <a:cxn ang="5400000">
                  <a:pos x="wd2" y="hd2"/>
                </a:cxn>
                <a:cxn ang="10800000">
                  <a:pos x="wd2" y="hd2"/>
                </a:cxn>
                <a:cxn ang="16200000">
                  <a:pos x="wd2" y="hd2"/>
                </a:cxn>
              </a:cxnLst>
              <a:rect l="0" t="0" r="r" b="b"/>
              <a:pathLst>
                <a:path w="21600" h="21350" fill="norm" stroke="1" extrusionOk="0">
                  <a:moveTo>
                    <a:pt x="20064" y="21350"/>
                  </a:moveTo>
                  <a:cubicBezTo>
                    <a:pt x="17156" y="17463"/>
                    <a:pt x="14238" y="13972"/>
                    <a:pt x="11312" y="10881"/>
                  </a:cubicBezTo>
                  <a:cubicBezTo>
                    <a:pt x="7553" y="6909"/>
                    <a:pt x="3781" y="3595"/>
                    <a:pt x="0" y="945"/>
                  </a:cubicBezTo>
                  <a:cubicBezTo>
                    <a:pt x="3256" y="-29"/>
                    <a:pt x="6515" y="-250"/>
                    <a:pt x="9772" y="283"/>
                  </a:cubicBezTo>
                  <a:cubicBezTo>
                    <a:pt x="13722" y="929"/>
                    <a:pt x="17663" y="2682"/>
                    <a:pt x="21600" y="5539"/>
                  </a:cubicBezTo>
                  <a:lnTo>
                    <a:pt x="20064" y="2135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07" name="Shape"/>
            <p:cNvSpPr/>
            <p:nvPr/>
          </p:nvSpPr>
          <p:spPr>
            <a:xfrm>
              <a:off x="1330329" y="3540029"/>
              <a:ext cx="1504062" cy="46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7" y="21600"/>
                  </a:moveTo>
                  <a:cubicBezTo>
                    <a:pt x="17338" y="20814"/>
                    <a:pt x="14375" y="19515"/>
                    <a:pt x="11439" y="17707"/>
                  </a:cubicBezTo>
                  <a:cubicBezTo>
                    <a:pt x="7559" y="15319"/>
                    <a:pt x="3737" y="12048"/>
                    <a:pt x="0" y="7920"/>
                  </a:cubicBezTo>
                  <a:cubicBezTo>
                    <a:pt x="3884" y="9022"/>
                    <a:pt x="7794" y="8776"/>
                    <a:pt x="11662" y="7185"/>
                  </a:cubicBezTo>
                  <a:cubicBezTo>
                    <a:pt x="15037" y="5797"/>
                    <a:pt x="18364" y="3392"/>
                    <a:pt x="21600" y="0"/>
                  </a:cubicBezTo>
                  <a:lnTo>
                    <a:pt x="20768" y="7150"/>
                  </a:lnTo>
                  <a:lnTo>
                    <a:pt x="20317" y="2160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08" name="Shape"/>
            <p:cNvSpPr/>
            <p:nvPr/>
          </p:nvSpPr>
          <p:spPr>
            <a:xfrm>
              <a:off x="605914" y="1567789"/>
              <a:ext cx="1954587" cy="2008803"/>
            </a:xfrm>
            <a:custGeom>
              <a:avLst/>
              <a:gdLst/>
              <a:ahLst/>
              <a:cxnLst>
                <a:cxn ang="0">
                  <a:pos x="wd2" y="hd2"/>
                </a:cxn>
                <a:cxn ang="5400000">
                  <a:pos x="wd2" y="hd2"/>
                </a:cxn>
                <a:cxn ang="10800000">
                  <a:pos x="wd2" y="hd2"/>
                </a:cxn>
                <a:cxn ang="16200000">
                  <a:pos x="wd2" y="hd2"/>
                </a:cxn>
              </a:cxnLst>
              <a:rect l="0" t="0" r="r" b="b"/>
              <a:pathLst>
                <a:path w="16682" h="20770" fill="norm" stroke="1" extrusionOk="0">
                  <a:moveTo>
                    <a:pt x="7775" y="20742"/>
                  </a:moveTo>
                  <a:cubicBezTo>
                    <a:pt x="5359" y="20523"/>
                    <a:pt x="3133" y="19053"/>
                    <a:pt x="1719" y="16671"/>
                  </a:cubicBezTo>
                  <a:cubicBezTo>
                    <a:pt x="-2275" y="9943"/>
                    <a:pt x="1100" y="607"/>
                    <a:pt x="7649" y="29"/>
                  </a:cubicBezTo>
                  <a:cubicBezTo>
                    <a:pt x="14828" y="-605"/>
                    <a:pt x="19325" y="9446"/>
                    <a:pt x="14968" y="16777"/>
                  </a:cubicBezTo>
                  <a:cubicBezTo>
                    <a:pt x="13325" y="19541"/>
                    <a:pt x="10583" y="20995"/>
                    <a:pt x="7775" y="20742"/>
                  </a:cubicBez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nvGrpSpPr>
          <p:cNvPr id="715" name="Group"/>
          <p:cNvGrpSpPr/>
          <p:nvPr/>
        </p:nvGrpSpPr>
        <p:grpSpPr>
          <a:xfrm>
            <a:off x="4366157" y="644903"/>
            <a:ext cx="14302348" cy="10820914"/>
            <a:chOff x="0" y="0"/>
            <a:chExt cx="14302346" cy="10820913"/>
          </a:xfrm>
        </p:grpSpPr>
        <p:grpSp>
          <p:nvGrpSpPr>
            <p:cNvPr id="713" name="Group"/>
            <p:cNvGrpSpPr/>
            <p:nvPr/>
          </p:nvGrpSpPr>
          <p:grpSpPr>
            <a:xfrm>
              <a:off x="0" y="0"/>
              <a:ext cx="9204527" cy="8133593"/>
              <a:chOff x="0" y="0"/>
              <a:chExt cx="9204526" cy="8133592"/>
            </a:xfrm>
          </p:grpSpPr>
          <p:sp>
            <p:nvSpPr>
              <p:cNvPr id="710" name="TextBox 12"/>
              <p:cNvSpPr/>
              <p:nvPr/>
            </p:nvSpPr>
            <p:spPr>
              <a:xfrm>
                <a:off x="0" y="8133592"/>
                <a:ext cx="920452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8000">
                    <a:solidFill>
                      <a:srgbClr val="FFFFFF"/>
                    </a:solidFill>
                    <a:latin typeface="Source Sans Pro Regular"/>
                    <a:ea typeface="Source Sans Pro Regular"/>
                    <a:cs typeface="Source Sans Pro Regular"/>
                    <a:sym typeface="Source Sans Pro Regular"/>
                  </a:defRPr>
                </a:lvl1pPr>
              </a:lstStyle>
              <a:p>
                <a:pPr/>
                <a:r>
                  <a:t>Costs to biomedical industry per year, US</a:t>
                </a:r>
              </a:p>
            </p:txBody>
          </p:sp>
          <p:sp>
            <p:nvSpPr>
              <p:cNvPr id="711" name="TextBox 12"/>
              <p:cNvSpPr/>
              <p:nvPr/>
            </p:nvSpPr>
            <p:spPr>
              <a:xfrm>
                <a:off x="0" y="0"/>
                <a:ext cx="9204527"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r" defTabSz="1828800">
                  <a:lnSpc>
                    <a:spcPct val="60000"/>
                  </a:lnSpc>
                  <a:defRPr b="0" sz="26000">
                    <a:solidFill>
                      <a:srgbClr val="FFFFFF"/>
                    </a:solidFill>
                    <a:latin typeface="ChunkFive"/>
                    <a:ea typeface="ChunkFive"/>
                    <a:cs typeface="ChunkFive"/>
                    <a:sym typeface="ChunkFive"/>
                  </a:defRPr>
                </a:pPr>
                <a:r>
                  <a:rPr baseline="29385" sz="22800"/>
                  <a:t>$</a:t>
                </a:r>
                <a:r>
                  <a:rPr sz="45000"/>
                  <a:t>28</a:t>
                </a:r>
                <a:r>
                  <a:t> </a:t>
                </a:r>
                <a:r>
                  <a:rPr sz="21800"/>
                  <a:t>billion</a:t>
                </a:r>
              </a:p>
            </p:txBody>
          </p:sp>
          <p:sp>
            <p:nvSpPr>
              <p:cNvPr id="712" name="TextBox 12"/>
              <p:cNvSpPr/>
              <p:nvPr/>
            </p:nvSpPr>
            <p:spPr>
              <a:xfrm>
                <a:off x="248999" y="6960113"/>
                <a:ext cx="89555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11400">
                    <a:solidFill>
                      <a:srgbClr val="797979"/>
                    </a:solidFill>
                    <a:latin typeface="ChunkFive"/>
                    <a:ea typeface="ChunkFive"/>
                    <a:cs typeface="ChunkFive"/>
                    <a:sym typeface="ChunkFive"/>
                  </a:defRPr>
                </a:lvl1pPr>
              </a:lstStyle>
              <a:p>
                <a:pPr/>
                <a:r>
                  <a:t>£ 22B € 24B</a:t>
                </a:r>
              </a:p>
            </p:txBody>
          </p:sp>
        </p:grpSp>
        <p:sp>
          <p:nvSpPr>
            <p:cNvPr id="714" name="TextBox 12"/>
            <p:cNvSpPr/>
            <p:nvPr/>
          </p:nvSpPr>
          <p:spPr>
            <a:xfrm>
              <a:off x="302140" y="10820913"/>
              <a:ext cx="140002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80000"/>
                </a:lnSpc>
                <a:defRPr b="0" sz="3600">
                  <a:solidFill>
                    <a:srgbClr val="929292"/>
                  </a:solidFill>
                  <a:latin typeface="Source Sans Pro Regular"/>
                  <a:ea typeface="Source Sans Pro Regular"/>
                  <a:cs typeface="Source Sans Pro Regular"/>
                  <a:sym typeface="Source Sans Pro Regular"/>
                </a:defRPr>
              </a:lvl1pPr>
            </a:lstStyle>
            <a:p>
              <a:pPr/>
              <a:r>
                <a:t>Freedman LP, Cockburn IM, Simcoe TS (2015) The Economics of Reproducibility in Preclinical Research. PLoS Biol 13(6): e1002165. https://doi.org/10.1371/journal.pbio.1002165</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722" name="Group"/>
          <p:cNvGrpSpPr/>
          <p:nvPr/>
        </p:nvGrpSpPr>
        <p:grpSpPr>
          <a:xfrm>
            <a:off x="15045507" y="6213330"/>
            <a:ext cx="4927601" cy="4927601"/>
            <a:chOff x="0" y="0"/>
            <a:chExt cx="4927600" cy="4927600"/>
          </a:xfrm>
        </p:grpSpPr>
        <p:sp>
          <p:nvSpPr>
            <p:cNvPr id="719" name="Oval"/>
            <p:cNvSpPr/>
            <p:nvPr/>
          </p:nvSpPr>
          <p:spPr>
            <a:xfrm>
              <a:off x="50800" y="0"/>
              <a:ext cx="4876800" cy="4927600"/>
            </a:xfrm>
            <a:prstGeom prst="ellipse">
              <a:avLst/>
            </a:prstGeom>
            <a:solidFill>
              <a:srgbClr val="000000"/>
            </a:solidFill>
            <a:ln w="2540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Helvetica Neue Medium"/>
                  <a:ea typeface="Helvetica Neue Medium"/>
                  <a:cs typeface="Helvetica Neue Medium"/>
                  <a:sym typeface="Helvetica Neue Medium"/>
                </a:defRPr>
              </a:pPr>
            </a:p>
          </p:txBody>
        </p:sp>
        <p:pic>
          <p:nvPicPr>
            <p:cNvPr id="720" name="globe.png" descr="globe.png"/>
            <p:cNvPicPr>
              <a:picLocks noChangeAspect="1"/>
            </p:cNvPicPr>
            <p:nvPr/>
          </p:nvPicPr>
          <p:blipFill>
            <a:blip r:embed="rId3">
              <a:extLst/>
            </a:blip>
            <a:stretch>
              <a:fillRect/>
            </a:stretch>
          </p:blipFill>
          <p:spPr>
            <a:xfrm>
              <a:off x="0" y="1015"/>
              <a:ext cx="4876800" cy="4901185"/>
            </a:xfrm>
            <a:prstGeom prst="rect">
              <a:avLst/>
            </a:prstGeom>
            <a:ln w="12700" cap="flat">
              <a:noFill/>
              <a:miter lim="400000"/>
            </a:ln>
            <a:effectLst/>
          </p:spPr>
        </p:pic>
        <p:sp>
          <p:nvSpPr>
            <p:cNvPr id="721" name="Circle"/>
            <p:cNvSpPr/>
            <p:nvPr/>
          </p:nvSpPr>
          <p:spPr>
            <a:xfrm>
              <a:off x="160100" y="60527"/>
              <a:ext cx="4759802" cy="4759802"/>
            </a:xfrm>
            <a:prstGeom prst="ellipse">
              <a:avLst/>
            </a:prstGeom>
            <a:noFill/>
            <a:ln w="127000" cap="flat">
              <a:solidFill>
                <a:srgbClr val="FFFFFF"/>
              </a:solidFill>
              <a:prstDash val="solid"/>
              <a:miter lim="800000"/>
            </a:ln>
            <a:effectLst/>
          </p:spPr>
          <p:txBody>
            <a:bodyPr wrap="square" lIns="91439" tIns="91439" rIns="91439" bIns="91439" numCol="1" anchor="ctr">
              <a:noAutofit/>
            </a:bodyPr>
            <a:lstStyle/>
            <a:p>
              <a:pPr algn="l" defTabSz="1828800">
                <a:defRPr b="0" sz="3600">
                  <a:latin typeface="Calibri"/>
                  <a:ea typeface="Calibri"/>
                  <a:cs typeface="Calibri"/>
                  <a:sym typeface="Calibri"/>
                </a:defRPr>
              </a:pPr>
            </a:p>
          </p:txBody>
        </p:sp>
      </p:grpSp>
      <p:grpSp>
        <p:nvGrpSpPr>
          <p:cNvPr id="729" name="Group"/>
          <p:cNvGrpSpPr/>
          <p:nvPr/>
        </p:nvGrpSpPr>
        <p:grpSpPr>
          <a:xfrm>
            <a:off x="15912608" y="999166"/>
            <a:ext cx="3184882" cy="4864669"/>
            <a:chOff x="0" y="0"/>
            <a:chExt cx="3184880" cy="4864667"/>
          </a:xfrm>
        </p:grpSpPr>
        <p:sp>
          <p:nvSpPr>
            <p:cNvPr id="723" name="Shape"/>
            <p:cNvSpPr/>
            <p:nvPr/>
          </p:nvSpPr>
          <p:spPr>
            <a:xfrm>
              <a:off x="0" y="-1"/>
              <a:ext cx="3166416" cy="4864669"/>
            </a:xfrm>
            <a:custGeom>
              <a:avLst/>
              <a:gdLst/>
              <a:ahLst/>
              <a:cxnLst>
                <a:cxn ang="0">
                  <a:pos x="wd2" y="hd2"/>
                </a:cxn>
                <a:cxn ang="5400000">
                  <a:pos x="wd2" y="hd2"/>
                </a:cxn>
                <a:cxn ang="10800000">
                  <a:pos x="wd2" y="hd2"/>
                </a:cxn>
                <a:cxn ang="16200000">
                  <a:pos x="wd2" y="hd2"/>
                </a:cxn>
              </a:cxnLst>
              <a:rect l="0" t="0" r="r" b="b"/>
              <a:pathLst>
                <a:path w="21588" h="21574" fill="norm" stroke="1" extrusionOk="0">
                  <a:moveTo>
                    <a:pt x="7" y="3734"/>
                  </a:moveTo>
                  <a:cubicBezTo>
                    <a:pt x="-12" y="3604"/>
                    <a:pt x="7" y="3473"/>
                    <a:pt x="63" y="3349"/>
                  </a:cubicBezTo>
                  <a:cubicBezTo>
                    <a:pt x="114" y="3233"/>
                    <a:pt x="196" y="3125"/>
                    <a:pt x="306" y="3028"/>
                  </a:cubicBezTo>
                  <a:cubicBezTo>
                    <a:pt x="223" y="2911"/>
                    <a:pt x="214" y="2778"/>
                    <a:pt x="281" y="2657"/>
                  </a:cubicBezTo>
                  <a:cubicBezTo>
                    <a:pt x="383" y="2470"/>
                    <a:pt x="644" y="2339"/>
                    <a:pt x="949" y="2322"/>
                  </a:cubicBezTo>
                  <a:lnTo>
                    <a:pt x="1385" y="690"/>
                  </a:lnTo>
                  <a:cubicBezTo>
                    <a:pt x="4444" y="245"/>
                    <a:pt x="7567" y="14"/>
                    <a:pt x="10702" y="0"/>
                  </a:cubicBezTo>
                  <a:cubicBezTo>
                    <a:pt x="13843" y="-13"/>
                    <a:pt x="16978" y="193"/>
                    <a:pt x="20052" y="614"/>
                  </a:cubicBezTo>
                  <a:lnTo>
                    <a:pt x="20397" y="2008"/>
                  </a:lnTo>
                  <a:cubicBezTo>
                    <a:pt x="20832" y="2064"/>
                    <a:pt x="21166" y="2293"/>
                    <a:pt x="21230" y="2579"/>
                  </a:cubicBezTo>
                  <a:cubicBezTo>
                    <a:pt x="21261" y="2717"/>
                    <a:pt x="21223" y="2857"/>
                    <a:pt x="21122" y="2980"/>
                  </a:cubicBezTo>
                  <a:cubicBezTo>
                    <a:pt x="21200" y="3114"/>
                    <a:pt x="21278" y="3247"/>
                    <a:pt x="21355" y="3381"/>
                  </a:cubicBezTo>
                  <a:cubicBezTo>
                    <a:pt x="21433" y="3515"/>
                    <a:pt x="21510" y="3648"/>
                    <a:pt x="21588" y="3782"/>
                  </a:cubicBezTo>
                  <a:lnTo>
                    <a:pt x="21064" y="3825"/>
                  </a:lnTo>
                  <a:lnTo>
                    <a:pt x="20540" y="3869"/>
                  </a:lnTo>
                  <a:lnTo>
                    <a:pt x="20199" y="6583"/>
                  </a:lnTo>
                  <a:lnTo>
                    <a:pt x="20837" y="6601"/>
                  </a:lnTo>
                  <a:lnTo>
                    <a:pt x="19584" y="15977"/>
                  </a:lnTo>
                  <a:cubicBezTo>
                    <a:pt x="19406" y="16062"/>
                    <a:pt x="19206" y="16126"/>
                    <a:pt x="18995" y="16167"/>
                  </a:cubicBezTo>
                  <a:cubicBezTo>
                    <a:pt x="18854" y="16194"/>
                    <a:pt x="18710" y="16211"/>
                    <a:pt x="18563" y="16216"/>
                  </a:cubicBezTo>
                  <a:lnTo>
                    <a:pt x="17867" y="20907"/>
                  </a:lnTo>
                  <a:cubicBezTo>
                    <a:pt x="15578" y="21335"/>
                    <a:pt x="13211" y="21559"/>
                    <a:pt x="10829" y="21573"/>
                  </a:cubicBezTo>
                  <a:cubicBezTo>
                    <a:pt x="8508" y="21587"/>
                    <a:pt x="6193" y="21402"/>
                    <a:pt x="3946" y="21021"/>
                  </a:cubicBezTo>
                  <a:lnTo>
                    <a:pt x="3161" y="16257"/>
                  </a:lnTo>
                  <a:cubicBezTo>
                    <a:pt x="2802" y="16260"/>
                    <a:pt x="2459" y="16164"/>
                    <a:pt x="2217" y="15991"/>
                  </a:cubicBezTo>
                  <a:cubicBezTo>
                    <a:pt x="2203" y="15981"/>
                    <a:pt x="2189" y="15971"/>
                    <a:pt x="2176" y="15960"/>
                  </a:cubicBezTo>
                  <a:lnTo>
                    <a:pt x="644" y="6659"/>
                  </a:lnTo>
                  <a:lnTo>
                    <a:pt x="1427" y="6620"/>
                  </a:lnTo>
                  <a:lnTo>
                    <a:pt x="959" y="3912"/>
                  </a:lnTo>
                  <a:cubicBezTo>
                    <a:pt x="798" y="3905"/>
                    <a:pt x="639" y="3887"/>
                    <a:pt x="483" y="3858"/>
                  </a:cubicBezTo>
                  <a:cubicBezTo>
                    <a:pt x="318" y="3828"/>
                    <a:pt x="159" y="3786"/>
                    <a:pt x="7" y="3734"/>
                  </a:cubicBezTo>
                  <a:close/>
                </a:path>
              </a:pathLst>
            </a:custGeom>
            <a:solidFill>
              <a:srgbClr val="FFFFFF"/>
            </a:solidFill>
            <a:ln w="127000" cap="flat">
              <a:solidFill>
                <a:srgbClr val="000000"/>
              </a:solidFill>
              <a:prstDash val="solid"/>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24" name="Shape"/>
            <p:cNvSpPr/>
            <p:nvPr/>
          </p:nvSpPr>
          <p:spPr>
            <a:xfrm>
              <a:off x="1555052" y="562869"/>
              <a:ext cx="1629829" cy="127343"/>
            </a:xfrm>
            <a:custGeom>
              <a:avLst/>
              <a:gdLst/>
              <a:ahLst/>
              <a:cxnLst>
                <a:cxn ang="0">
                  <a:pos x="wd2" y="hd2"/>
                </a:cxn>
                <a:cxn ang="5400000">
                  <a:pos x="wd2" y="hd2"/>
                </a:cxn>
                <a:cxn ang="10800000">
                  <a:pos x="wd2" y="hd2"/>
                </a:cxn>
                <a:cxn ang="16200000">
                  <a:pos x="wd2" y="hd2"/>
                </a:cxn>
              </a:cxnLst>
              <a:rect l="0" t="0" r="r" b="b"/>
              <a:pathLst>
                <a:path w="21600" h="21107" fill="norm" stroke="1" extrusionOk="0">
                  <a:moveTo>
                    <a:pt x="20891" y="21107"/>
                  </a:moveTo>
                  <a:cubicBezTo>
                    <a:pt x="17354" y="15702"/>
                    <a:pt x="13806" y="11553"/>
                    <a:pt x="10250" y="8663"/>
                  </a:cubicBezTo>
                  <a:cubicBezTo>
                    <a:pt x="6837" y="5889"/>
                    <a:pt x="3420" y="4278"/>
                    <a:pt x="0" y="3829"/>
                  </a:cubicBezTo>
                  <a:cubicBezTo>
                    <a:pt x="3552" y="725"/>
                    <a:pt x="7113" y="-493"/>
                    <a:pt x="10674" y="179"/>
                  </a:cubicBezTo>
                  <a:cubicBezTo>
                    <a:pt x="14323" y="868"/>
                    <a:pt x="17969" y="3542"/>
                    <a:pt x="21600" y="8194"/>
                  </a:cubicBezTo>
                  <a:lnTo>
                    <a:pt x="20891" y="21107"/>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25" name="Shape"/>
            <p:cNvSpPr/>
            <p:nvPr/>
          </p:nvSpPr>
          <p:spPr>
            <a:xfrm>
              <a:off x="1986691" y="419792"/>
              <a:ext cx="1142561" cy="119128"/>
            </a:xfrm>
            <a:custGeom>
              <a:avLst/>
              <a:gdLst/>
              <a:ahLst/>
              <a:cxnLst>
                <a:cxn ang="0">
                  <a:pos x="wd2" y="hd2"/>
                </a:cxn>
                <a:cxn ang="5400000">
                  <a:pos x="wd2" y="hd2"/>
                </a:cxn>
                <a:cxn ang="10800000">
                  <a:pos x="wd2" y="hd2"/>
                </a:cxn>
                <a:cxn ang="16200000">
                  <a:pos x="wd2" y="hd2"/>
                </a:cxn>
              </a:cxnLst>
              <a:rect l="0" t="0" r="r" b="b"/>
              <a:pathLst>
                <a:path w="21600" h="20778" fill="norm" stroke="1" extrusionOk="0">
                  <a:moveTo>
                    <a:pt x="21600" y="20778"/>
                  </a:moveTo>
                  <a:cubicBezTo>
                    <a:pt x="18480" y="15926"/>
                    <a:pt x="15343" y="12143"/>
                    <a:pt x="12193" y="9436"/>
                  </a:cubicBezTo>
                  <a:cubicBezTo>
                    <a:pt x="8139" y="5953"/>
                    <a:pt x="4071" y="4255"/>
                    <a:pt x="0" y="4349"/>
                  </a:cubicBezTo>
                  <a:cubicBezTo>
                    <a:pt x="4218" y="461"/>
                    <a:pt x="8460" y="-822"/>
                    <a:pt x="12697" y="508"/>
                  </a:cubicBezTo>
                  <a:cubicBezTo>
                    <a:pt x="15063" y="1252"/>
                    <a:pt x="17424" y="2810"/>
                    <a:pt x="19780" y="5180"/>
                  </a:cubicBezTo>
                  <a:lnTo>
                    <a:pt x="21600" y="20778"/>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26" name="Shape"/>
            <p:cNvSpPr/>
            <p:nvPr/>
          </p:nvSpPr>
          <p:spPr>
            <a:xfrm>
              <a:off x="1636707" y="750206"/>
              <a:ext cx="1479448" cy="198570"/>
            </a:xfrm>
            <a:custGeom>
              <a:avLst/>
              <a:gdLst/>
              <a:ahLst/>
              <a:cxnLst>
                <a:cxn ang="0">
                  <a:pos x="wd2" y="hd2"/>
                </a:cxn>
                <a:cxn ang="5400000">
                  <a:pos x="wd2" y="hd2"/>
                </a:cxn>
                <a:cxn ang="10800000">
                  <a:pos x="wd2" y="hd2"/>
                </a:cxn>
                <a:cxn ang="16200000">
                  <a:pos x="wd2" y="hd2"/>
                </a:cxn>
              </a:cxnLst>
              <a:rect l="0" t="0" r="r" b="b"/>
              <a:pathLst>
                <a:path w="21600" h="21350" fill="norm" stroke="1" extrusionOk="0">
                  <a:moveTo>
                    <a:pt x="20064" y="21350"/>
                  </a:moveTo>
                  <a:cubicBezTo>
                    <a:pt x="17156" y="17463"/>
                    <a:pt x="14238" y="13972"/>
                    <a:pt x="11312" y="10881"/>
                  </a:cubicBezTo>
                  <a:cubicBezTo>
                    <a:pt x="7553" y="6909"/>
                    <a:pt x="3781" y="3595"/>
                    <a:pt x="0" y="945"/>
                  </a:cubicBezTo>
                  <a:cubicBezTo>
                    <a:pt x="3256" y="-29"/>
                    <a:pt x="6515" y="-250"/>
                    <a:pt x="9772" y="283"/>
                  </a:cubicBezTo>
                  <a:cubicBezTo>
                    <a:pt x="13722" y="929"/>
                    <a:pt x="17663" y="2682"/>
                    <a:pt x="21600" y="5539"/>
                  </a:cubicBezTo>
                  <a:lnTo>
                    <a:pt x="20064" y="2135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27" name="Shape"/>
            <p:cNvSpPr/>
            <p:nvPr/>
          </p:nvSpPr>
          <p:spPr>
            <a:xfrm>
              <a:off x="1330329" y="3540029"/>
              <a:ext cx="1504062" cy="46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17" y="21600"/>
                  </a:moveTo>
                  <a:cubicBezTo>
                    <a:pt x="17338" y="20814"/>
                    <a:pt x="14375" y="19515"/>
                    <a:pt x="11439" y="17707"/>
                  </a:cubicBezTo>
                  <a:cubicBezTo>
                    <a:pt x="7559" y="15319"/>
                    <a:pt x="3737" y="12048"/>
                    <a:pt x="0" y="7920"/>
                  </a:cubicBezTo>
                  <a:cubicBezTo>
                    <a:pt x="3884" y="9022"/>
                    <a:pt x="7794" y="8776"/>
                    <a:pt x="11662" y="7185"/>
                  </a:cubicBezTo>
                  <a:cubicBezTo>
                    <a:pt x="15037" y="5797"/>
                    <a:pt x="18364" y="3392"/>
                    <a:pt x="21600" y="0"/>
                  </a:cubicBezTo>
                  <a:lnTo>
                    <a:pt x="20768" y="7150"/>
                  </a:lnTo>
                  <a:lnTo>
                    <a:pt x="20317" y="21600"/>
                  </a:ln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sp>
          <p:nvSpPr>
            <p:cNvPr id="728" name="Shape"/>
            <p:cNvSpPr/>
            <p:nvPr/>
          </p:nvSpPr>
          <p:spPr>
            <a:xfrm>
              <a:off x="605914" y="1567789"/>
              <a:ext cx="1954587" cy="2008803"/>
            </a:xfrm>
            <a:custGeom>
              <a:avLst/>
              <a:gdLst/>
              <a:ahLst/>
              <a:cxnLst>
                <a:cxn ang="0">
                  <a:pos x="wd2" y="hd2"/>
                </a:cxn>
                <a:cxn ang="5400000">
                  <a:pos x="wd2" y="hd2"/>
                </a:cxn>
                <a:cxn ang="10800000">
                  <a:pos x="wd2" y="hd2"/>
                </a:cxn>
                <a:cxn ang="16200000">
                  <a:pos x="wd2" y="hd2"/>
                </a:cxn>
              </a:cxnLst>
              <a:rect l="0" t="0" r="r" b="b"/>
              <a:pathLst>
                <a:path w="16682" h="20770" fill="norm" stroke="1" extrusionOk="0">
                  <a:moveTo>
                    <a:pt x="7775" y="20742"/>
                  </a:moveTo>
                  <a:cubicBezTo>
                    <a:pt x="5359" y="20523"/>
                    <a:pt x="3133" y="19053"/>
                    <a:pt x="1719" y="16671"/>
                  </a:cubicBezTo>
                  <a:cubicBezTo>
                    <a:pt x="-2275" y="9943"/>
                    <a:pt x="1100" y="607"/>
                    <a:pt x="7649" y="29"/>
                  </a:cubicBezTo>
                  <a:cubicBezTo>
                    <a:pt x="14828" y="-605"/>
                    <a:pt x="19325" y="9446"/>
                    <a:pt x="14968" y="16777"/>
                  </a:cubicBezTo>
                  <a:cubicBezTo>
                    <a:pt x="13325" y="19541"/>
                    <a:pt x="10583" y="20995"/>
                    <a:pt x="7775" y="20742"/>
                  </a:cubicBezTo>
                  <a:close/>
                </a:path>
              </a:pathLst>
            </a:custGeom>
            <a:solidFill>
              <a:srgbClr val="000000"/>
            </a:solidFill>
            <a:ln w="25400" cap="flat">
              <a:noFill/>
              <a:miter lim="4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nvGrpSpPr>
          <p:cNvPr id="733" name="Group"/>
          <p:cNvGrpSpPr/>
          <p:nvPr/>
        </p:nvGrpSpPr>
        <p:grpSpPr>
          <a:xfrm>
            <a:off x="4925158" y="-13792200"/>
            <a:ext cx="14533684" cy="3800353"/>
            <a:chOff x="0" y="0"/>
            <a:chExt cx="14533683" cy="3800352"/>
          </a:xfrm>
        </p:grpSpPr>
        <p:sp>
          <p:nvSpPr>
            <p:cNvPr id="730" name="TextBox 12"/>
            <p:cNvSpPr/>
            <p:nvPr/>
          </p:nvSpPr>
          <p:spPr>
            <a:xfrm>
              <a:off x="0" y="0"/>
              <a:ext cx="1453368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30000">
                  <a:solidFill>
                    <a:srgbClr val="FFFFFF"/>
                  </a:solidFill>
                  <a:latin typeface="Helvetica"/>
                  <a:ea typeface="Helvetica"/>
                  <a:cs typeface="Helvetica"/>
                  <a:sym typeface="Helvetica"/>
                </a:defRPr>
              </a:pPr>
              <a:r>
                <a:rPr>
                  <a:latin typeface="ChunkFive"/>
                  <a:ea typeface="ChunkFive"/>
                  <a:cs typeface="ChunkFive"/>
                  <a:sym typeface="ChunkFive"/>
                </a:rPr>
                <a:t>75</a:t>
              </a:r>
              <a:r>
                <a:rPr baseline="10833" sz="24000">
                  <a:latin typeface="ChunkFive"/>
                  <a:ea typeface="ChunkFive"/>
                  <a:cs typeface="ChunkFive"/>
                  <a:sym typeface="ChunkFive"/>
                </a:rPr>
                <a:t>%</a:t>
              </a:r>
              <a:r>
                <a:rPr baseline="10833" sz="24000">
                  <a:latin typeface="Helvetica Light"/>
                  <a:ea typeface="Helvetica Light"/>
                  <a:cs typeface="Helvetica Light"/>
                  <a:sym typeface="Helvetica Light"/>
                </a:rPr>
                <a:t>  </a:t>
              </a:r>
              <a:r>
                <a:rPr>
                  <a:latin typeface="ChunkFive"/>
                  <a:ea typeface="ChunkFive"/>
                  <a:cs typeface="ChunkFive"/>
                  <a:sym typeface="ChunkFive"/>
                </a:rPr>
                <a:t>90</a:t>
              </a:r>
              <a:r>
                <a:rPr baseline="10833" sz="24000">
                  <a:latin typeface="ChunkFive"/>
                  <a:ea typeface="ChunkFive"/>
                  <a:cs typeface="ChunkFive"/>
                  <a:sym typeface="ChunkFive"/>
                </a:rPr>
                <a:t>%</a:t>
              </a:r>
            </a:p>
          </p:txBody>
        </p:sp>
        <p:sp>
          <p:nvSpPr>
            <p:cNvPr id="731" name="TextBox 12"/>
            <p:cNvSpPr/>
            <p:nvPr/>
          </p:nvSpPr>
          <p:spPr>
            <a:xfrm>
              <a:off x="0" y="3800352"/>
              <a:ext cx="1184612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of preclinical results cannot</a:t>
              </a:r>
            </a:p>
            <a:p>
              <a:pPr algn="l" defTabSz="1828800">
                <a:lnSpc>
                  <a:spcPct val="90000"/>
                </a:lnSpc>
                <a:defRPr b="0" sz="7400">
                  <a:solidFill>
                    <a:srgbClr val="FFFFFF"/>
                  </a:solidFill>
                  <a:latin typeface="Source Sans Pro Regular"/>
                  <a:ea typeface="Source Sans Pro Regular"/>
                  <a:cs typeface="Source Sans Pro Regular"/>
                  <a:sym typeface="Source Sans Pro Regular"/>
                </a:defRPr>
              </a:pPr>
              <a:r>
                <a:t>be reproduced (estimate)</a:t>
              </a:r>
            </a:p>
          </p:txBody>
        </p:sp>
        <p:sp>
          <p:nvSpPr>
            <p:cNvPr id="732" name="Line"/>
            <p:cNvSpPr/>
            <p:nvPr/>
          </p:nvSpPr>
          <p:spPr>
            <a:xfrm>
              <a:off x="6613160" y="2376177"/>
              <a:ext cx="1053363" cy="1"/>
            </a:xfrm>
            <a:prstGeom prst="line">
              <a:avLst/>
            </a:prstGeom>
            <a:noFill/>
            <a:ln w="203200" cap="flat">
              <a:solidFill>
                <a:srgbClr val="FFFFFF"/>
              </a:solidFill>
              <a:prstDash val="solid"/>
              <a:miter lim="800000"/>
            </a:ln>
            <a:effectLst/>
          </p:spPr>
          <p:txBody>
            <a:bodyPr wrap="square" lIns="91439" tIns="91439" rIns="91439" bIns="91439" numCol="1" anchor="t">
              <a:noAutofit/>
            </a:bodyPr>
            <a:lstStyle/>
            <a:p>
              <a:pPr algn="l" defTabSz="1828800">
                <a:defRPr b="0" sz="3600">
                  <a:latin typeface="Calibri"/>
                  <a:ea typeface="Calibri"/>
                  <a:cs typeface="Calibri"/>
                  <a:sym typeface="Calibri"/>
                </a:defRPr>
              </a:pPr>
            </a:p>
          </p:txBody>
        </p:sp>
      </p:grpSp>
      <p:grpSp>
        <p:nvGrpSpPr>
          <p:cNvPr id="739" name="Group"/>
          <p:cNvGrpSpPr/>
          <p:nvPr/>
        </p:nvGrpSpPr>
        <p:grpSpPr>
          <a:xfrm>
            <a:off x="4366157" y="644903"/>
            <a:ext cx="14302348" cy="10820914"/>
            <a:chOff x="0" y="0"/>
            <a:chExt cx="14302346" cy="10820913"/>
          </a:xfrm>
        </p:grpSpPr>
        <p:grpSp>
          <p:nvGrpSpPr>
            <p:cNvPr id="737" name="Group"/>
            <p:cNvGrpSpPr/>
            <p:nvPr/>
          </p:nvGrpSpPr>
          <p:grpSpPr>
            <a:xfrm>
              <a:off x="0" y="0"/>
              <a:ext cx="9204527" cy="8133593"/>
              <a:chOff x="0" y="0"/>
              <a:chExt cx="9204526" cy="8133592"/>
            </a:xfrm>
          </p:grpSpPr>
          <p:sp>
            <p:nvSpPr>
              <p:cNvPr id="734" name="TextBox 12"/>
              <p:cNvSpPr/>
              <p:nvPr/>
            </p:nvSpPr>
            <p:spPr>
              <a:xfrm>
                <a:off x="0" y="8133592"/>
                <a:ext cx="920452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8000">
                    <a:solidFill>
                      <a:srgbClr val="FFFFFF"/>
                    </a:solidFill>
                    <a:latin typeface="Source Sans Pro Regular"/>
                    <a:ea typeface="Source Sans Pro Regular"/>
                    <a:cs typeface="Source Sans Pro Regular"/>
                    <a:sym typeface="Source Sans Pro Regular"/>
                  </a:defRPr>
                </a:lvl1pPr>
              </a:lstStyle>
              <a:p>
                <a:pPr/>
                <a:r>
                  <a:t>Costs to biomedical industry per year, US</a:t>
                </a:r>
              </a:p>
            </p:txBody>
          </p:sp>
          <p:sp>
            <p:nvSpPr>
              <p:cNvPr id="735" name="TextBox 12"/>
              <p:cNvSpPr/>
              <p:nvPr/>
            </p:nvSpPr>
            <p:spPr>
              <a:xfrm>
                <a:off x="0" y="0"/>
                <a:ext cx="9204527"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r" defTabSz="1828800">
                  <a:lnSpc>
                    <a:spcPct val="60000"/>
                  </a:lnSpc>
                  <a:defRPr b="0" sz="26000">
                    <a:solidFill>
                      <a:srgbClr val="FFFFFF"/>
                    </a:solidFill>
                    <a:latin typeface="ChunkFive"/>
                    <a:ea typeface="ChunkFive"/>
                    <a:cs typeface="ChunkFive"/>
                    <a:sym typeface="ChunkFive"/>
                  </a:defRPr>
                </a:pPr>
                <a:r>
                  <a:rPr baseline="29385" sz="22800"/>
                  <a:t>$</a:t>
                </a:r>
                <a:r>
                  <a:rPr sz="45000"/>
                  <a:t>28</a:t>
                </a:r>
                <a:r>
                  <a:t> </a:t>
                </a:r>
                <a:r>
                  <a:rPr sz="21800"/>
                  <a:t>billion</a:t>
                </a:r>
              </a:p>
            </p:txBody>
          </p:sp>
          <p:sp>
            <p:nvSpPr>
              <p:cNvPr id="736" name="TextBox 12"/>
              <p:cNvSpPr/>
              <p:nvPr/>
            </p:nvSpPr>
            <p:spPr>
              <a:xfrm>
                <a:off x="248999" y="6960113"/>
                <a:ext cx="89555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0" sz="11400">
                    <a:solidFill>
                      <a:srgbClr val="797979"/>
                    </a:solidFill>
                    <a:latin typeface="ChunkFive"/>
                    <a:ea typeface="ChunkFive"/>
                    <a:cs typeface="ChunkFive"/>
                    <a:sym typeface="ChunkFive"/>
                  </a:defRPr>
                </a:lvl1pPr>
              </a:lstStyle>
              <a:p>
                <a:pPr/>
                <a:r>
                  <a:t>£ 22B € 24B</a:t>
                </a:r>
              </a:p>
            </p:txBody>
          </p:sp>
        </p:grpSp>
        <p:sp>
          <p:nvSpPr>
            <p:cNvPr id="738" name="TextBox 12"/>
            <p:cNvSpPr/>
            <p:nvPr/>
          </p:nvSpPr>
          <p:spPr>
            <a:xfrm>
              <a:off x="302140" y="10820913"/>
              <a:ext cx="140002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80000"/>
                </a:lnSpc>
                <a:defRPr b="0" sz="3600">
                  <a:solidFill>
                    <a:srgbClr val="929292"/>
                  </a:solidFill>
                  <a:latin typeface="Source Sans Pro Regular"/>
                  <a:ea typeface="Source Sans Pro Regular"/>
                  <a:cs typeface="Source Sans Pro Regular"/>
                  <a:sym typeface="Source Sans Pro Regular"/>
                </a:defRPr>
              </a:lvl1pPr>
            </a:lstStyle>
            <a:p>
              <a:pPr/>
              <a:r>
                <a:t>Freedman LP, Cockburn IM, Simcoe TS (2015) The Economics of Reproducibility in Preclinical Research. PLoS Biol 13(6): e1002165. https://doi.org/10.1371/journal.pbio.1002165</a:t>
              </a:r>
            </a:p>
          </p:txBody>
        </p:sp>
      </p:grpSp>
      <p:sp>
        <p:nvSpPr>
          <p:cNvPr id="740" name="$"/>
          <p:cNvSpPr txBox="1"/>
          <p:nvPr/>
        </p:nvSpPr>
        <p:spPr>
          <a:xfrm>
            <a:off x="16963043" y="2512494"/>
            <a:ext cx="1029031" cy="1986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11800">
                <a:solidFill>
                  <a:srgbClr val="FFFFFF"/>
                </a:solidFill>
                <a:latin typeface="Helvetica"/>
                <a:ea typeface="Helvetica"/>
                <a:cs typeface="Helvetica"/>
                <a:sym typeface="Helvetica"/>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0"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4" name="jakob-owens-209002-unsplash.jpeg" descr="jakob-owens-209002-unsplash.jpeg"/>
          <p:cNvPicPr>
            <a:picLocks noChangeAspect="1"/>
          </p:cNvPicPr>
          <p:nvPr/>
        </p:nvPicPr>
        <p:blipFill>
          <a:blip r:embed="rId3">
            <a:extLst/>
          </a:blip>
          <a:stretch>
            <a:fillRect/>
          </a:stretch>
        </p:blipFill>
        <p:spPr>
          <a:xfrm>
            <a:off x="-216090" y="-1515718"/>
            <a:ext cx="24816180" cy="1818245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50" name="Data explosion"/>
          <p:cNvGrpSpPr/>
          <p:nvPr/>
        </p:nvGrpSpPr>
        <p:grpSpPr>
          <a:xfrm>
            <a:off x="1841041" y="5071696"/>
            <a:ext cx="9625335" cy="1926293"/>
            <a:chOff x="0" y="0"/>
            <a:chExt cx="9625334" cy="1926292"/>
          </a:xfrm>
        </p:grpSpPr>
        <p:sp>
          <p:nvSpPr>
            <p:cNvPr id="749"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748"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753" name="Unreproducible results"/>
          <p:cNvGrpSpPr/>
          <p:nvPr/>
        </p:nvGrpSpPr>
        <p:grpSpPr>
          <a:xfrm>
            <a:off x="1841041" y="6862129"/>
            <a:ext cx="9625335" cy="1926294"/>
            <a:chOff x="0" y="0"/>
            <a:chExt cx="9625334" cy="1926292"/>
          </a:xfrm>
        </p:grpSpPr>
        <p:sp>
          <p:nvSpPr>
            <p:cNvPr id="752"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751"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grpSp>
        <p:nvGrpSpPr>
          <p:cNvPr id="756" name="Fake data"/>
          <p:cNvGrpSpPr/>
          <p:nvPr/>
        </p:nvGrpSpPr>
        <p:grpSpPr>
          <a:xfrm>
            <a:off x="1796327" y="8551009"/>
            <a:ext cx="9714764" cy="2015722"/>
            <a:chOff x="0" y="0"/>
            <a:chExt cx="9714762" cy="2015721"/>
          </a:xfrm>
        </p:grpSpPr>
        <p:sp>
          <p:nvSpPr>
            <p:cNvPr id="755" name="Fake data"/>
            <p:cNvSpPr/>
            <p:nvPr/>
          </p:nvSpPr>
          <p:spPr>
            <a:xfrm>
              <a:off x="152664" y="152664"/>
              <a:ext cx="9409435"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Fake data</a:t>
              </a:r>
            </a:p>
          </p:txBody>
        </p:sp>
        <p:pic>
          <p:nvPicPr>
            <p:cNvPr id="754" name="Fake data Fake data" descr="Fake data Fake data"/>
            <p:cNvPicPr>
              <a:picLocks noChangeAspect="0"/>
            </p:cNvPicPr>
            <p:nvPr/>
          </p:nvPicPr>
          <p:blipFill>
            <a:blip r:embed="rId4">
              <a:extLst/>
            </a:blip>
            <a:stretch>
              <a:fillRect/>
            </a:stretch>
          </p:blipFill>
          <p:spPr>
            <a:xfrm>
              <a:off x="0" y="0"/>
              <a:ext cx="9714763" cy="2015722"/>
            </a:xfrm>
            <a:prstGeom prst="rect">
              <a:avLst/>
            </a:prstGeom>
            <a:effectLst/>
          </p:spPr>
        </p:pic>
      </p:grpSp>
      <p:sp>
        <p:nvSpPr>
          <p:cNvPr id="757"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6"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conf-fw-cta.jpg" descr="conf-fw-cta.jpg"/>
          <p:cNvPicPr>
            <a:picLocks noChangeAspect="1"/>
          </p:cNvPicPr>
          <p:nvPr>
            <p:ph type="pic" idx="13"/>
          </p:nvPr>
        </p:nvPicPr>
        <p:blipFill>
          <a:blip r:embed="rId2">
            <a:extLst/>
          </a:blip>
          <a:srcRect l="0" t="12500" r="0" b="12500"/>
          <a:stretch>
            <a:fillRect/>
          </a:stretch>
        </p:blipFill>
        <p:spPr>
          <a:xfrm>
            <a:off x="0" y="0"/>
            <a:ext cx="24384000" cy="13716000"/>
          </a:xfrm>
          <a:prstGeom prst="rect">
            <a:avLst/>
          </a:prstGeom>
        </p:spPr>
      </p:pic>
      <p:sp>
        <p:nvSpPr>
          <p:cNvPr id="248" name="Data Science Education in 2022"/>
          <p:cNvSpPr txBox="1"/>
          <p:nvPr>
            <p:ph type="title" idx="4294967295"/>
          </p:nvPr>
        </p:nvSpPr>
        <p:spPr>
          <a:xfrm>
            <a:off x="635000" y="7040948"/>
            <a:ext cx="23114000" cy="2006601"/>
          </a:xfrm>
          <a:prstGeom prst="rect">
            <a:avLst/>
          </a:prstGeom>
        </p:spPr>
        <p:txBody>
          <a:bodyPr anchor="b"/>
          <a:lstStyle>
            <a:lvl1pPr algn="ctr" defTabSz="652145">
              <a:defRPr sz="11850">
                <a:solidFill>
                  <a:srgbClr val="FFFFFF"/>
                </a:solidFill>
                <a:latin typeface="Source Sans Pro Regular"/>
                <a:ea typeface="Source Sans Pro Regular"/>
                <a:cs typeface="Source Sans Pro Regular"/>
                <a:sym typeface="Source Sans Pro Regular"/>
              </a:defRPr>
            </a:lvl1pPr>
          </a:lstStyle>
          <a:p>
            <a:pPr/>
            <a:r>
              <a:t>Data Science Education in 2022</a:t>
            </a:r>
          </a:p>
        </p:txBody>
      </p:sp>
      <p:sp>
        <p:nvSpPr>
          <p:cNvPr id="249" name="Carl Howe, Director of Education…"/>
          <p:cNvSpPr txBox="1"/>
          <p:nvPr>
            <p:ph type="body" sz="half" idx="4294967295"/>
          </p:nvPr>
        </p:nvSpPr>
        <p:spPr>
          <a:xfrm>
            <a:off x="635000" y="9506808"/>
            <a:ext cx="23114000" cy="4045176"/>
          </a:xfrm>
          <a:prstGeom prst="rect">
            <a:avLst/>
          </a:prstGeom>
        </p:spPr>
        <p:txBody>
          <a:bodyPr anchor="t"/>
          <a:lstStyle/>
          <a:p>
            <a:pPr marL="0" indent="0" algn="ctr">
              <a:spcBef>
                <a:spcPts val="0"/>
              </a:spcBef>
              <a:buSzTx/>
              <a:buNone/>
              <a:defRPr sz="5400">
                <a:solidFill>
                  <a:srgbClr val="FFFFFF"/>
                </a:solidFill>
              </a:defRPr>
            </a:pPr>
            <a:r>
              <a:t>Carl Howe, Director of Education</a:t>
            </a:r>
          </a:p>
          <a:p>
            <a:pPr marL="0" indent="0" algn="ctr">
              <a:spcBef>
                <a:spcPts val="0"/>
              </a:spcBef>
              <a:buSzTx/>
              <a:buNone/>
              <a:defRPr sz="5400">
                <a:solidFill>
                  <a:srgbClr val="FFFFFF"/>
                </a:solidFill>
              </a:defRPr>
            </a:pPr>
            <a:r>
              <a:rPr u="sng">
                <a:hlinkClick r:id="rId3" invalidUrl="" action="" tgtFrame="" tooltip="" history="1" highlightClick="0" endSnd="0"/>
              </a:rPr>
              <a:t>carl@rstudio.com</a:t>
            </a:r>
          </a:p>
          <a:p>
            <a:pPr marL="0" indent="0" algn="ctr">
              <a:spcBef>
                <a:spcPts val="0"/>
              </a:spcBef>
              <a:buSzTx/>
              <a:buNone/>
              <a:defRPr sz="5400">
                <a:solidFill>
                  <a:srgbClr val="FFFFFF"/>
                </a:solidFill>
              </a:defRPr>
            </a:pPr>
            <a:r>
              <a:rPr u="sng">
                <a:hlinkClick r:id="rId4" invalidUrl="" action="" tgtFrame="" tooltip="" history="1" highlightClick="0" endSnd="0"/>
              </a:rPr>
              <a:t>carlhowe.com</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9"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760" name="3. Data has become another way to lie"/>
          <p:cNvSpPr txBox="1"/>
          <p:nvPr>
            <p:ph type="body" idx="13"/>
          </p:nvPr>
        </p:nvSpPr>
        <p:spPr>
          <a:xfrm>
            <a:off x="2144395" y="6013449"/>
            <a:ext cx="20095211" cy="1689101"/>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SzTx/>
              <a:buNone/>
              <a:defRPr sz="10000">
                <a:solidFill>
                  <a:srgbClr val="FFFFFF"/>
                </a:solidFill>
              </a:defRPr>
            </a:lvl1pPr>
          </a:lstStyle>
          <a:p>
            <a:pPr/>
            <a:r>
              <a:t>3. Data has become another way to lie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2" name="Screen Shot 2019-09-12 at 6.45.37 AM.jpg" descr="Screen Shot 2019-09-12 at 6.45.37 AM.jpg"/>
          <p:cNvPicPr>
            <a:picLocks noChangeAspect="1"/>
          </p:cNvPicPr>
          <p:nvPr/>
        </p:nvPicPr>
        <p:blipFill>
          <a:blip r:embed="rId2">
            <a:extLst/>
          </a:blip>
          <a:stretch>
            <a:fillRect/>
          </a:stretch>
        </p:blipFill>
        <p:spPr>
          <a:xfrm>
            <a:off x="55264" y="-118033"/>
            <a:ext cx="15925800" cy="4376266"/>
          </a:xfrm>
          <a:prstGeom prst="rect">
            <a:avLst/>
          </a:prstGeom>
          <a:ln w="12700">
            <a:miter lim="400000"/>
          </a:ln>
        </p:spPr>
      </p:pic>
      <p:pic>
        <p:nvPicPr>
          <p:cNvPr id="763" name="Screen Shot 2019-09-12 at 6.48.28 AM.jpg" descr="Screen Shot 2019-09-12 at 6.48.28 AM.jpg"/>
          <p:cNvPicPr>
            <a:picLocks noChangeAspect="1"/>
          </p:cNvPicPr>
          <p:nvPr/>
        </p:nvPicPr>
        <p:blipFill>
          <a:blip r:embed="rId3">
            <a:extLst/>
          </a:blip>
          <a:stretch>
            <a:fillRect/>
          </a:stretch>
        </p:blipFill>
        <p:spPr>
          <a:xfrm>
            <a:off x="356446" y="6341489"/>
            <a:ext cx="12134704" cy="5515775"/>
          </a:xfrm>
          <a:prstGeom prst="rect">
            <a:avLst/>
          </a:prstGeom>
          <a:ln w="12700">
            <a:miter lim="400000"/>
          </a:ln>
        </p:spPr>
      </p:pic>
      <p:pic>
        <p:nvPicPr>
          <p:cNvPr id="764" name="Screen Shot 2019-09-12 at 6.50.38 AM.jpg" descr="Screen Shot 2019-09-12 at 6.50.38 AM.jpg"/>
          <p:cNvPicPr>
            <a:picLocks noChangeAspect="1"/>
          </p:cNvPicPr>
          <p:nvPr/>
        </p:nvPicPr>
        <p:blipFill>
          <a:blip r:embed="rId4">
            <a:extLst/>
          </a:blip>
          <a:stretch>
            <a:fillRect/>
          </a:stretch>
        </p:blipFill>
        <p:spPr>
          <a:xfrm>
            <a:off x="12150871" y="3115071"/>
            <a:ext cx="12226779" cy="111304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62"/>
                                        </p:tgtEl>
                                        <p:attrNameLst>
                                          <p:attrName>style.visibility</p:attrName>
                                        </p:attrNameLst>
                                      </p:cBhvr>
                                      <p:to>
                                        <p:strVal val="visible"/>
                                      </p:to>
                                    </p:set>
                                    <p:animEffect filter="dissolve" transition="in">
                                      <p:cBhvr>
                                        <p:cTn id="7" dur="1000"/>
                                        <p:tgtEl>
                                          <p:spTgt spid="76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763"/>
                                        </p:tgtEl>
                                        <p:attrNameLst>
                                          <p:attrName>style.visibility</p:attrName>
                                        </p:attrNameLst>
                                      </p:cBhvr>
                                      <p:to>
                                        <p:strVal val="visible"/>
                                      </p:to>
                                    </p:set>
                                    <p:animEffect filter="dissolve" transition="in">
                                      <p:cBhvr>
                                        <p:cTn id="12" dur="1000"/>
                                        <p:tgtEl>
                                          <p:spTgt spid="76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764"/>
                                        </p:tgtEl>
                                        <p:attrNameLst>
                                          <p:attrName>style.visibility</p:attrName>
                                        </p:attrNameLst>
                                      </p:cBhvr>
                                      <p:to>
                                        <p:strVal val="visible"/>
                                      </p:to>
                                    </p:set>
                                    <p:animEffect filter="dissolve" transition="in">
                                      <p:cBhvr>
                                        <p:cTn id="17"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3" grpId="2"/>
      <p:bldP build="whole" bldLvl="1" animBg="1" rev="0" advAuto="0" spid="764" grpId="3"/>
      <p:bldP build="whole" bldLvl="1" animBg="1" rev="0" advAuto="0" spid="762"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When people are overwhelmed or stressed, they stop listening to traditional media.…"/>
          <p:cNvSpPr txBox="1"/>
          <p:nvPr>
            <p:ph type="body" idx="1"/>
          </p:nvPr>
        </p:nvSpPr>
        <p:spPr>
          <a:xfrm>
            <a:off x="1689100" y="1740547"/>
            <a:ext cx="21005800" cy="9296401"/>
          </a:xfrm>
          <a:prstGeom prst="rect">
            <a:avLst/>
          </a:prstGeom>
        </p:spPr>
        <p:txBody>
          <a:bodyPr/>
          <a:lstStyle/>
          <a:p>
            <a:pPr marL="0" indent="0">
              <a:buSzTx/>
              <a:buNone/>
              <a:defRPr sz="10000"/>
            </a:pPr>
            <a:r>
              <a:t>When people are overwhelmed or stressed, they stop listening to traditional media.</a:t>
            </a:r>
          </a:p>
          <a:p>
            <a:pPr marL="0" indent="0">
              <a:buSzTx/>
              <a:buNone/>
              <a:defRPr sz="10000"/>
            </a:pPr>
            <a:r>
              <a:t>Instead they turn to their trusted sources....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8" name="Unknown.png" descr="Unknown.png"/>
          <p:cNvPicPr>
            <a:picLocks noChangeAspect="1"/>
          </p:cNvPicPr>
          <p:nvPr/>
        </p:nvPicPr>
        <p:blipFill>
          <a:blip r:embed="rId2">
            <a:extLst/>
          </a:blip>
          <a:stretch>
            <a:fillRect/>
          </a:stretch>
        </p:blipFill>
        <p:spPr>
          <a:xfrm>
            <a:off x="2672577" y="3928823"/>
            <a:ext cx="5281018" cy="5281018"/>
          </a:xfrm>
          <a:prstGeom prst="rect">
            <a:avLst/>
          </a:prstGeom>
          <a:ln w="12700">
            <a:miter lim="400000"/>
          </a:ln>
        </p:spPr>
      </p:pic>
      <p:pic>
        <p:nvPicPr>
          <p:cNvPr id="769" name="image8-2.jpg" descr="image8-2.jpg"/>
          <p:cNvPicPr>
            <a:picLocks noChangeAspect="1"/>
          </p:cNvPicPr>
          <p:nvPr/>
        </p:nvPicPr>
        <p:blipFill>
          <a:blip r:embed="rId3">
            <a:extLst/>
          </a:blip>
          <a:srcRect l="30438" t="9122" r="29306" b="9078"/>
          <a:stretch>
            <a:fillRect/>
          </a:stretch>
        </p:blipFill>
        <p:spPr>
          <a:xfrm>
            <a:off x="9801048" y="4140115"/>
            <a:ext cx="4781946" cy="4858436"/>
          </a:xfrm>
          <a:custGeom>
            <a:avLst/>
            <a:gdLst/>
            <a:ahLst/>
            <a:cxnLst>
              <a:cxn ang="0">
                <a:pos x="wd2" y="hd2"/>
              </a:cxn>
              <a:cxn ang="5400000">
                <a:pos x="wd2" y="hd2"/>
              </a:cxn>
              <a:cxn ang="10800000">
                <a:pos x="wd2" y="hd2"/>
              </a:cxn>
              <a:cxn ang="16200000">
                <a:pos x="wd2" y="hd2"/>
              </a:cxn>
            </a:cxnLst>
            <a:rect l="0" t="0" r="r" b="b"/>
            <a:pathLst>
              <a:path w="21054" h="21594" fill="norm" stroke="1" extrusionOk="0">
                <a:moveTo>
                  <a:pt x="10786" y="1"/>
                </a:moveTo>
                <a:cubicBezTo>
                  <a:pt x="9183" y="-1"/>
                  <a:pt x="8621" y="83"/>
                  <a:pt x="7314" y="523"/>
                </a:cubicBezTo>
                <a:cubicBezTo>
                  <a:pt x="2580" y="2115"/>
                  <a:pt x="-482" y="6933"/>
                  <a:pt x="63" y="11930"/>
                </a:cubicBezTo>
                <a:cubicBezTo>
                  <a:pt x="347" y="14544"/>
                  <a:pt x="1467" y="16826"/>
                  <a:pt x="3367" y="18667"/>
                </a:cubicBezTo>
                <a:cubicBezTo>
                  <a:pt x="4987" y="20236"/>
                  <a:pt x="7044" y="21216"/>
                  <a:pt x="9481" y="21581"/>
                </a:cubicBezTo>
                <a:cubicBezTo>
                  <a:pt x="9589" y="21597"/>
                  <a:pt x="10293" y="21599"/>
                  <a:pt x="11047" y="21586"/>
                </a:cubicBezTo>
                <a:cubicBezTo>
                  <a:pt x="12095" y="21569"/>
                  <a:pt x="12565" y="21533"/>
                  <a:pt x="13054" y="21431"/>
                </a:cubicBezTo>
                <a:cubicBezTo>
                  <a:pt x="17206" y="20568"/>
                  <a:pt x="19950" y="17794"/>
                  <a:pt x="20836" y="13562"/>
                </a:cubicBezTo>
                <a:cubicBezTo>
                  <a:pt x="21045" y="12559"/>
                  <a:pt x="21118" y="10727"/>
                  <a:pt x="20993" y="9593"/>
                </a:cubicBezTo>
                <a:lnTo>
                  <a:pt x="20911" y="8850"/>
                </a:lnTo>
                <a:lnTo>
                  <a:pt x="16011" y="8845"/>
                </a:lnTo>
                <a:cubicBezTo>
                  <a:pt x="13316" y="8842"/>
                  <a:pt x="11045" y="8831"/>
                  <a:pt x="10965" y="8822"/>
                </a:cubicBezTo>
                <a:lnTo>
                  <a:pt x="10818" y="8806"/>
                </a:lnTo>
                <a:lnTo>
                  <a:pt x="10818" y="10868"/>
                </a:lnTo>
                <a:lnTo>
                  <a:pt x="10818" y="12930"/>
                </a:lnTo>
                <a:lnTo>
                  <a:pt x="13736" y="12946"/>
                </a:lnTo>
                <a:lnTo>
                  <a:pt x="16654" y="12964"/>
                </a:lnTo>
                <a:lnTo>
                  <a:pt x="16644" y="13237"/>
                </a:lnTo>
                <a:cubicBezTo>
                  <a:pt x="16628" y="13608"/>
                  <a:pt x="16289" y="14439"/>
                  <a:pt x="15936" y="14975"/>
                </a:cubicBezTo>
                <a:cubicBezTo>
                  <a:pt x="15340" y="15880"/>
                  <a:pt x="14254" y="16719"/>
                  <a:pt x="13185" y="17102"/>
                </a:cubicBezTo>
                <a:cubicBezTo>
                  <a:pt x="12356" y="17400"/>
                  <a:pt x="11682" y="17492"/>
                  <a:pt x="10557" y="17460"/>
                </a:cubicBezTo>
                <a:cubicBezTo>
                  <a:pt x="9600" y="17433"/>
                  <a:pt x="9508" y="17419"/>
                  <a:pt x="8829" y="17187"/>
                </a:cubicBezTo>
                <a:cubicBezTo>
                  <a:pt x="6651" y="16443"/>
                  <a:pt x="5048" y="14705"/>
                  <a:pt x="4449" y="12438"/>
                </a:cubicBezTo>
                <a:cubicBezTo>
                  <a:pt x="4297" y="11864"/>
                  <a:pt x="4276" y="11654"/>
                  <a:pt x="4276" y="10793"/>
                </a:cubicBezTo>
                <a:cubicBezTo>
                  <a:pt x="4276" y="9932"/>
                  <a:pt x="4298" y="9720"/>
                  <a:pt x="4449" y="9150"/>
                </a:cubicBezTo>
                <a:cubicBezTo>
                  <a:pt x="5063" y="6831"/>
                  <a:pt x="6779" y="5028"/>
                  <a:pt x="9039" y="4328"/>
                </a:cubicBezTo>
                <a:cubicBezTo>
                  <a:pt x="9566" y="4164"/>
                  <a:pt x="9704" y="4149"/>
                  <a:pt x="10753" y="4146"/>
                </a:cubicBezTo>
                <a:cubicBezTo>
                  <a:pt x="11754" y="4143"/>
                  <a:pt x="11959" y="4162"/>
                  <a:pt x="12417" y="4294"/>
                </a:cubicBezTo>
                <a:cubicBezTo>
                  <a:pt x="13117" y="4496"/>
                  <a:pt x="14022" y="4955"/>
                  <a:pt x="14515" y="5359"/>
                </a:cubicBezTo>
                <a:cubicBezTo>
                  <a:pt x="14737" y="5541"/>
                  <a:pt x="14944" y="5689"/>
                  <a:pt x="14973" y="5689"/>
                </a:cubicBezTo>
                <a:cubicBezTo>
                  <a:pt x="15044" y="5689"/>
                  <a:pt x="17960" y="2740"/>
                  <a:pt x="17923" y="2706"/>
                </a:cubicBezTo>
                <a:cubicBezTo>
                  <a:pt x="16456" y="1401"/>
                  <a:pt x="14818" y="566"/>
                  <a:pt x="12904" y="150"/>
                </a:cubicBezTo>
                <a:cubicBezTo>
                  <a:pt x="12312" y="22"/>
                  <a:pt x="12027" y="2"/>
                  <a:pt x="10786" y="1"/>
                </a:cubicBezTo>
                <a:close/>
              </a:path>
            </a:pathLst>
          </a:custGeom>
          <a:ln w="12700">
            <a:miter lim="400000"/>
          </a:ln>
        </p:spPr>
      </p:pic>
      <p:pic>
        <p:nvPicPr>
          <p:cNvPr id="770" name="Twitternew.jpg" descr="Twitternew.jpg"/>
          <p:cNvPicPr>
            <a:picLocks noChangeAspect="1"/>
          </p:cNvPicPr>
          <p:nvPr/>
        </p:nvPicPr>
        <p:blipFill>
          <a:blip r:embed="rId4">
            <a:extLst/>
          </a:blip>
          <a:srcRect l="28556" t="22949" r="26389" b="19739"/>
          <a:stretch>
            <a:fillRect/>
          </a:stretch>
        </p:blipFill>
        <p:spPr>
          <a:xfrm>
            <a:off x="16430447" y="4339485"/>
            <a:ext cx="5280976" cy="4459695"/>
          </a:xfrm>
          <a:custGeom>
            <a:avLst/>
            <a:gdLst/>
            <a:ahLst/>
            <a:cxnLst>
              <a:cxn ang="0">
                <a:pos x="wd2" y="hd2"/>
              </a:cxn>
              <a:cxn ang="5400000">
                <a:pos x="wd2" y="hd2"/>
              </a:cxn>
              <a:cxn ang="10800000">
                <a:pos x="wd2" y="hd2"/>
              </a:cxn>
              <a:cxn ang="16200000">
                <a:pos x="wd2" y="hd2"/>
              </a:cxn>
            </a:cxnLst>
            <a:rect l="0" t="0" r="r" b="b"/>
            <a:pathLst>
              <a:path w="21585" h="20538" fill="norm" stroke="1" extrusionOk="0">
                <a:moveTo>
                  <a:pt x="14879" y="0"/>
                </a:moveTo>
                <a:cubicBezTo>
                  <a:pt x="12406" y="-11"/>
                  <a:pt x="10520" y="2073"/>
                  <a:pt x="10436" y="5024"/>
                </a:cubicBezTo>
                <a:cubicBezTo>
                  <a:pt x="10391" y="6617"/>
                  <a:pt x="10348" y="6639"/>
                  <a:pt x="8348" y="6183"/>
                </a:cubicBezTo>
                <a:cubicBezTo>
                  <a:pt x="5843" y="5612"/>
                  <a:pt x="3461" y="4197"/>
                  <a:pt x="1547" y="2140"/>
                </a:cubicBezTo>
                <a:lnTo>
                  <a:pt x="578" y="1099"/>
                </a:lnTo>
                <a:lnTo>
                  <a:pt x="388" y="1707"/>
                </a:lnTo>
                <a:cubicBezTo>
                  <a:pt x="285" y="2042"/>
                  <a:pt x="201" y="2840"/>
                  <a:pt x="204" y="3480"/>
                </a:cubicBezTo>
                <a:cubicBezTo>
                  <a:pt x="208" y="4879"/>
                  <a:pt x="637" y="6059"/>
                  <a:pt x="1508" y="7066"/>
                </a:cubicBezTo>
                <a:cubicBezTo>
                  <a:pt x="2025" y="7665"/>
                  <a:pt x="2077" y="7793"/>
                  <a:pt x="1835" y="7898"/>
                </a:cubicBezTo>
                <a:cubicBezTo>
                  <a:pt x="1678" y="7965"/>
                  <a:pt x="1213" y="7897"/>
                  <a:pt x="800" y="7744"/>
                </a:cubicBezTo>
                <a:lnTo>
                  <a:pt x="51" y="7466"/>
                </a:lnTo>
                <a:lnTo>
                  <a:pt x="143" y="8055"/>
                </a:lnTo>
                <a:cubicBezTo>
                  <a:pt x="393" y="9626"/>
                  <a:pt x="1331" y="10996"/>
                  <a:pt x="2723" y="11823"/>
                </a:cubicBezTo>
                <a:cubicBezTo>
                  <a:pt x="3132" y="12067"/>
                  <a:pt x="3476" y="12353"/>
                  <a:pt x="3485" y="12458"/>
                </a:cubicBezTo>
                <a:cubicBezTo>
                  <a:pt x="3494" y="12562"/>
                  <a:pt x="3141" y="12674"/>
                  <a:pt x="2698" y="12706"/>
                </a:cubicBezTo>
                <a:cubicBezTo>
                  <a:pt x="2256" y="12738"/>
                  <a:pt x="1894" y="12833"/>
                  <a:pt x="1894" y="12916"/>
                </a:cubicBezTo>
                <a:cubicBezTo>
                  <a:pt x="1894" y="13000"/>
                  <a:pt x="2066" y="13356"/>
                  <a:pt x="2277" y="13708"/>
                </a:cubicBezTo>
                <a:cubicBezTo>
                  <a:pt x="2870" y="14699"/>
                  <a:pt x="3978" y="15546"/>
                  <a:pt x="5029" y="15811"/>
                </a:cubicBezTo>
                <a:cubicBezTo>
                  <a:pt x="5548" y="15942"/>
                  <a:pt x="6006" y="16111"/>
                  <a:pt x="6048" y="16188"/>
                </a:cubicBezTo>
                <a:cubicBezTo>
                  <a:pt x="6173" y="16415"/>
                  <a:pt x="4493" y="17531"/>
                  <a:pt x="3277" y="18028"/>
                </a:cubicBezTo>
                <a:cubicBezTo>
                  <a:pt x="2656" y="18283"/>
                  <a:pt x="1624" y="18542"/>
                  <a:pt x="984" y="18602"/>
                </a:cubicBezTo>
                <a:cubicBezTo>
                  <a:pt x="259" y="18671"/>
                  <a:pt x="-15" y="18696"/>
                  <a:pt x="1" y="18776"/>
                </a:cubicBezTo>
                <a:cubicBezTo>
                  <a:pt x="10" y="18824"/>
                  <a:pt x="124" y="18891"/>
                  <a:pt x="306" y="18999"/>
                </a:cubicBezTo>
                <a:cubicBezTo>
                  <a:pt x="1139" y="19491"/>
                  <a:pt x="2605" y="20022"/>
                  <a:pt x="3840" y="20278"/>
                </a:cubicBezTo>
                <a:cubicBezTo>
                  <a:pt x="10149" y="21589"/>
                  <a:pt x="16207" y="17837"/>
                  <a:pt x="18475" y="11215"/>
                </a:cubicBezTo>
                <a:cubicBezTo>
                  <a:pt x="18991" y="9710"/>
                  <a:pt x="19501" y="6978"/>
                  <a:pt x="19501" y="5719"/>
                </a:cubicBezTo>
                <a:cubicBezTo>
                  <a:pt x="19501" y="5135"/>
                  <a:pt x="19653" y="4859"/>
                  <a:pt x="20542" y="3849"/>
                </a:cubicBezTo>
                <a:lnTo>
                  <a:pt x="21585" y="2665"/>
                </a:lnTo>
                <a:lnTo>
                  <a:pt x="20704" y="2956"/>
                </a:lnTo>
                <a:cubicBezTo>
                  <a:pt x="20219" y="3115"/>
                  <a:pt x="19699" y="3193"/>
                  <a:pt x="19548" y="3127"/>
                </a:cubicBezTo>
                <a:cubicBezTo>
                  <a:pt x="19323" y="3030"/>
                  <a:pt x="19397" y="2863"/>
                  <a:pt x="19958" y="2206"/>
                </a:cubicBezTo>
                <a:cubicBezTo>
                  <a:pt x="20336" y="1764"/>
                  <a:pt x="20735" y="1204"/>
                  <a:pt x="20845" y="962"/>
                </a:cubicBezTo>
                <a:cubicBezTo>
                  <a:pt x="21043" y="527"/>
                  <a:pt x="21040" y="526"/>
                  <a:pt x="20570" y="799"/>
                </a:cubicBezTo>
                <a:cubicBezTo>
                  <a:pt x="20307" y="951"/>
                  <a:pt x="19699" y="1207"/>
                  <a:pt x="19218" y="1367"/>
                </a:cubicBezTo>
                <a:cubicBezTo>
                  <a:pt x="18408" y="1637"/>
                  <a:pt x="18323" y="1634"/>
                  <a:pt x="18076" y="1327"/>
                </a:cubicBezTo>
                <a:cubicBezTo>
                  <a:pt x="17625" y="765"/>
                  <a:pt x="16326" y="141"/>
                  <a:pt x="15380" y="31"/>
                </a:cubicBezTo>
                <a:cubicBezTo>
                  <a:pt x="15211" y="12"/>
                  <a:pt x="15044" y="1"/>
                  <a:pt x="14879"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0" grpId="3"/>
      <p:bldP build="whole" bldLvl="1" animBg="1" rev="0" advAuto="0" spid="768" grpId="1"/>
      <p:bldP build="whole" bldLvl="1" animBg="1" rev="0" advAuto="0" spid="769"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2" name="Screen Shot 2019-09-12 at 7.04.37 AM.jpg" descr="Screen Shot 2019-09-12 at 7.04.37 AM.jpg"/>
          <p:cNvPicPr>
            <a:picLocks noChangeAspect="1"/>
          </p:cNvPicPr>
          <p:nvPr/>
        </p:nvPicPr>
        <p:blipFill>
          <a:blip r:embed="rId2">
            <a:extLst/>
          </a:blip>
          <a:stretch>
            <a:fillRect/>
          </a:stretch>
        </p:blipFill>
        <p:spPr>
          <a:xfrm>
            <a:off x="50918" y="167255"/>
            <a:ext cx="21050285" cy="133814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4" name="chernobyl-series-quotes-11.jpg" descr="chernobyl-series-quotes-11.jpg"/>
          <p:cNvPicPr>
            <a:picLocks noChangeAspect="1"/>
          </p:cNvPicPr>
          <p:nvPr/>
        </p:nvPicPr>
        <p:blipFill>
          <a:blip r:embed="rId2">
            <a:extLst/>
          </a:blip>
          <a:stretch>
            <a:fillRect/>
          </a:stretch>
        </p:blipFill>
        <p:spPr>
          <a:xfrm>
            <a:off x="-48419" y="-1302280"/>
            <a:ext cx="24480838" cy="163205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A true life example"/>
          <p:cNvSpPr txBox="1"/>
          <p:nvPr>
            <p:ph type="title"/>
          </p:nvPr>
        </p:nvSpPr>
        <p:spPr>
          <a:prstGeom prst="rect">
            <a:avLst/>
          </a:prstGeom>
        </p:spPr>
        <p:txBody>
          <a:bodyPr/>
          <a:lstStyle/>
          <a:p>
            <a:pPr/>
            <a:r>
              <a:t>A true life example</a:t>
            </a:r>
          </a:p>
        </p:txBody>
      </p:sp>
      <p:sp>
        <p:nvSpPr>
          <p:cNvPr id="777" name="Body"/>
          <p:cNvSpPr txBox="1"/>
          <p:nvPr>
            <p:ph type="body" sz="half"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The Rogoff-Reinhart Model"/>
          <p:cNvSpPr txBox="1"/>
          <p:nvPr>
            <p:ph type="title"/>
          </p:nvPr>
        </p:nvSpPr>
        <p:spPr>
          <a:prstGeom prst="rect">
            <a:avLst/>
          </a:prstGeom>
        </p:spPr>
        <p:txBody>
          <a:bodyPr/>
          <a:lstStyle>
            <a:lvl1pPr defTabSz="784225">
              <a:defRPr sz="11875"/>
            </a:lvl1pPr>
          </a:lstStyle>
          <a:p>
            <a:pPr/>
            <a:r>
              <a:t>The Rogoff-Reinhart Model</a:t>
            </a:r>
          </a:p>
        </p:txBody>
      </p:sp>
      <p:sp>
        <p:nvSpPr>
          <p:cNvPr id="780" name="Two Harvard Professors publish a paper that says &quot;When a country owes more than 90 percent of its GDP, it slides into recession.&quot;"/>
          <p:cNvSpPr txBox="1"/>
          <p:nvPr>
            <p:ph type="body" sz="quarter" idx="1"/>
          </p:nvPr>
        </p:nvSpPr>
        <p:spPr>
          <a:xfrm>
            <a:off x="777750" y="2848558"/>
            <a:ext cx="21592501" cy="2316918"/>
          </a:xfrm>
          <a:prstGeom prst="rect">
            <a:avLst/>
          </a:prstGeom>
        </p:spPr>
        <p:txBody>
          <a:bodyPr/>
          <a:lstStyle>
            <a:lvl1pPr marL="0" indent="0" defTabSz="668655">
              <a:spcBef>
                <a:spcPts val="2400"/>
              </a:spcBef>
              <a:buSzTx/>
              <a:buNone/>
              <a:defRPr sz="6075"/>
            </a:lvl1pPr>
          </a:lstStyle>
          <a:p>
            <a:pPr/>
            <a:r>
              <a:t>Two Harvard Professors publish a paper that says "When a country owes more than 90 percent of its GDP, it slides into recession."</a:t>
            </a:r>
          </a:p>
        </p:txBody>
      </p:sp>
      <p:pic>
        <p:nvPicPr>
          <p:cNvPr id="781" name="Screen Shot 2019-02-04 at 11.43.03 AM.jpg" descr="Screen Shot 2019-02-04 at 11.43.03 AM.jpg"/>
          <p:cNvPicPr>
            <a:picLocks noChangeAspect="1"/>
          </p:cNvPicPr>
          <p:nvPr/>
        </p:nvPicPr>
        <p:blipFill>
          <a:blip r:embed="rId2">
            <a:extLst/>
          </a:blip>
          <a:stretch>
            <a:fillRect/>
          </a:stretch>
        </p:blipFill>
        <p:spPr>
          <a:xfrm>
            <a:off x="4743899" y="5438779"/>
            <a:ext cx="15316201" cy="77343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Thomas Herndon Discovered A Small Problem...."/>
          <p:cNvSpPr txBox="1"/>
          <p:nvPr>
            <p:ph type="title"/>
          </p:nvPr>
        </p:nvSpPr>
        <p:spPr>
          <a:prstGeom prst="rect">
            <a:avLst/>
          </a:prstGeom>
        </p:spPr>
        <p:txBody>
          <a:bodyPr/>
          <a:lstStyle>
            <a:lvl1pPr defTabSz="635634">
              <a:defRPr sz="9625"/>
            </a:lvl1pPr>
          </a:lstStyle>
          <a:p>
            <a:pPr/>
            <a:r>
              <a:t>Thomas Herndon Discovered A Small Problem....</a:t>
            </a:r>
          </a:p>
        </p:txBody>
      </p:sp>
      <p:pic>
        <p:nvPicPr>
          <p:cNvPr id="784" name="_67121346_thomas_herndon304.jpg" descr="_67121346_thomas_herndon304.jpg"/>
          <p:cNvPicPr>
            <a:picLocks noChangeAspect="1"/>
          </p:cNvPicPr>
          <p:nvPr/>
        </p:nvPicPr>
        <p:blipFill>
          <a:blip r:embed="rId2">
            <a:extLst/>
          </a:blip>
          <a:stretch>
            <a:fillRect/>
          </a:stretch>
        </p:blipFill>
        <p:spPr>
          <a:xfrm>
            <a:off x="912692" y="2877243"/>
            <a:ext cx="7624267" cy="10031931"/>
          </a:xfrm>
          <a:prstGeom prst="rect">
            <a:avLst/>
          </a:prstGeom>
          <a:ln w="12700">
            <a:miter lim="400000"/>
          </a:ln>
        </p:spPr>
      </p:pic>
      <p:pic>
        <p:nvPicPr>
          <p:cNvPr id="785" name="excelerror.png" descr="excelerror.png"/>
          <p:cNvPicPr>
            <a:picLocks noChangeAspect="1"/>
          </p:cNvPicPr>
          <p:nvPr/>
        </p:nvPicPr>
        <p:blipFill>
          <a:blip r:embed="rId3">
            <a:extLst/>
          </a:blip>
          <a:stretch>
            <a:fillRect/>
          </a:stretch>
        </p:blipFill>
        <p:spPr>
          <a:xfrm>
            <a:off x="9436095" y="2929409"/>
            <a:ext cx="10046067" cy="9927599"/>
          </a:xfrm>
          <a:prstGeom prst="rect">
            <a:avLst/>
          </a:prstGeom>
          <a:ln w="12700">
            <a:miter lim="400000"/>
          </a:ln>
        </p:spPr>
      </p:pic>
      <p:pic>
        <p:nvPicPr>
          <p:cNvPr id="786" name="Rounded Rectangle Rounded rectangle" descr="Rounded Rectangle Rounded rectangle"/>
          <p:cNvPicPr>
            <a:picLocks noChangeAspect="0"/>
          </p:cNvPicPr>
          <p:nvPr/>
        </p:nvPicPr>
        <p:blipFill>
          <a:blip r:embed="rId4">
            <a:extLst/>
          </a:blip>
          <a:stretch>
            <a:fillRect/>
          </a:stretch>
        </p:blipFill>
        <p:spPr>
          <a:xfrm>
            <a:off x="16630062" y="10162668"/>
            <a:ext cx="1843102" cy="2323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5" grpId="1"/>
      <p:bldP build="whole" bldLvl="1" animBg="1" rev="0" advAuto="0" spid="786" grpId="2"/>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Rogoff and Reinhart's results weren't reproducible, yet they led to this...."/>
          <p:cNvSpPr txBox="1"/>
          <p:nvPr>
            <p:ph type="title"/>
          </p:nvPr>
        </p:nvSpPr>
        <p:spPr>
          <a:xfrm>
            <a:off x="9368918" y="2937090"/>
            <a:ext cx="14290702" cy="8335336"/>
          </a:xfrm>
          <a:prstGeom prst="rect">
            <a:avLst/>
          </a:prstGeom>
        </p:spPr>
        <p:txBody>
          <a:bodyPr/>
          <a:lstStyle/>
          <a:p>
            <a:pPr/>
            <a:r>
              <a:t>Rogoff and Reinhart's</a:t>
            </a:r>
            <a:br/>
            <a:r>
              <a:t>results weren't</a:t>
            </a:r>
            <a:br/>
            <a:r>
              <a:t>reproducible, yet they led to this....</a:t>
            </a:r>
          </a:p>
        </p:txBody>
      </p:sp>
      <p:pic>
        <p:nvPicPr>
          <p:cNvPr id="790" name="_67121346_thomas_herndon304.jpg" descr="_67121346_thomas_herndon304.jpg"/>
          <p:cNvPicPr>
            <a:picLocks noChangeAspect="1"/>
          </p:cNvPicPr>
          <p:nvPr/>
        </p:nvPicPr>
        <p:blipFill>
          <a:blip r:embed="rId2">
            <a:extLst/>
          </a:blip>
          <a:stretch>
            <a:fillRect/>
          </a:stretch>
        </p:blipFill>
        <p:spPr>
          <a:xfrm>
            <a:off x="912692" y="2877243"/>
            <a:ext cx="7624267" cy="100319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252" name="Text"/>
          <p:cNvSpPr txBox="1"/>
          <p:nvPr>
            <p:ph type="body" idx="13"/>
          </p:nvPr>
        </p:nvSpPr>
        <p:spPr>
          <a:prstGeom prst="rect">
            <a:avLst/>
          </a:prstGeom>
        </p:spPr>
        <p:txBody>
          <a:bodyPr/>
          <a:lstStyle/>
          <a:p>
            <a:pPr marL="0" indent="0" algn="ctr">
              <a:spcBef>
                <a:spcPts val="0"/>
              </a:spcBef>
              <a:buSzTx/>
              <a:buNone/>
              <a:defRPr sz="10000">
                <a:solidFill>
                  <a:srgbClr val="FFFFFF"/>
                </a:solidFill>
              </a:defRPr>
            </a:pPr>
          </a:p>
        </p:txBody>
      </p:sp>
      <p:pic>
        <p:nvPicPr>
          <p:cNvPr id="253" name="nathan-anderson-KvgB81s4dF0-unsplash.jpg" descr="nathan-anderson-KvgB81s4dF0-unsplash.jpg"/>
          <p:cNvPicPr>
            <a:picLocks noChangeAspect="1"/>
          </p:cNvPicPr>
          <p:nvPr/>
        </p:nvPicPr>
        <p:blipFill>
          <a:blip r:embed="rId3">
            <a:extLst/>
          </a:blip>
          <a:stretch>
            <a:fillRect/>
          </a:stretch>
        </p:blipFill>
        <p:spPr>
          <a:xfrm>
            <a:off x="-111355" y="-3056944"/>
            <a:ext cx="24606710" cy="16426288"/>
          </a:xfrm>
          <a:prstGeom prst="rect">
            <a:avLst/>
          </a:prstGeom>
          <a:ln w="12700">
            <a:miter lim="400000"/>
          </a:ln>
        </p:spPr>
      </p:pic>
      <p:sp>
        <p:nvSpPr>
          <p:cNvPr id="254" name="It is difficult to make predictions, especially about the future.…"/>
          <p:cNvSpPr txBox="1"/>
          <p:nvPr/>
        </p:nvSpPr>
        <p:spPr>
          <a:xfrm>
            <a:off x="590549" y="4686300"/>
            <a:ext cx="23202901" cy="726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0000">
                <a:solidFill>
                  <a:schemeClr val="accent4"/>
                </a:solidFill>
                <a:latin typeface="Source Sans Pro Regular"/>
                <a:ea typeface="Source Sans Pro Regular"/>
                <a:cs typeface="Source Sans Pro Regular"/>
                <a:sym typeface="Source Sans Pro Regular"/>
              </a:defRPr>
            </a:pPr>
            <a:r>
              <a:t>It is difficult to make predictions, especially about the future.</a:t>
            </a:r>
          </a:p>
          <a:p>
            <a:pPr>
              <a:defRPr b="0" sz="10000">
                <a:solidFill>
                  <a:srgbClr val="FFFFFF"/>
                </a:solidFill>
                <a:latin typeface="Source Sans Pro Regular"/>
                <a:ea typeface="Source Sans Pro Regular"/>
                <a:cs typeface="Source Sans Pro Regular"/>
                <a:sym typeface="Source Sans Pro Regular"/>
              </a:defRPr>
            </a:pPr>
          </a:p>
          <a:p>
            <a:pPr algn="r">
              <a:defRPr b="0" i="1" sz="5000">
                <a:solidFill>
                  <a:srgbClr val="FFFFFF"/>
                </a:solidFill>
                <a:latin typeface="SourceSansPro-It"/>
                <a:ea typeface="SourceSansPro-It"/>
                <a:cs typeface="SourceSansPro-It"/>
                <a:sym typeface="SourceSansPro-It"/>
              </a:defRPr>
            </a:pPr>
            <a:r>
              <a:t>Unattributed Danish parlamentarian, </a:t>
            </a:r>
          </a:p>
          <a:p>
            <a:pPr algn="r">
              <a:defRPr b="0" i="1" sz="5000">
                <a:solidFill>
                  <a:srgbClr val="FFFFFF"/>
                </a:solidFill>
                <a:latin typeface="SourceSansPro-It"/>
                <a:ea typeface="SourceSansPro-It"/>
                <a:cs typeface="SourceSansPro-It"/>
                <a:sym typeface="SourceSansPro-It"/>
              </a:defRPr>
            </a:pPr>
            <a:r>
              <a:t>quoting a Danish proverb, 1937-38</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4"/>
                                        </p:tgtEl>
                                        <p:attrNameLst>
                                          <p:attrName>style.visibility</p:attrName>
                                        </p:attrNameLst>
                                      </p:cBhvr>
                                      <p:to>
                                        <p:strVal val="visible"/>
                                      </p:to>
                                    </p:set>
                                    <p:animEffect filter="dissolve" transition="in">
                                      <p:cBhvr>
                                        <p:cTn id="7"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2" name="austeritykills-AP-MayCorbyn-img.jpg" descr="austeritykills-AP-MayCorbyn-img.jpg"/>
          <p:cNvPicPr>
            <a:picLocks noChangeAspect="1"/>
          </p:cNvPicPr>
          <p:nvPr/>
        </p:nvPicPr>
        <p:blipFill>
          <a:blip r:embed="rId2">
            <a:extLst/>
          </a:blip>
          <a:stretch>
            <a:fillRect/>
          </a:stretch>
        </p:blipFill>
        <p:spPr>
          <a:xfrm>
            <a:off x="3833" y="41694"/>
            <a:ext cx="24376334" cy="153440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4" name="Image" descr="Image"/>
          <p:cNvPicPr>
            <a:picLocks noChangeAspect="1"/>
          </p:cNvPicPr>
          <p:nvPr/>
        </p:nvPicPr>
        <p:blipFill>
          <a:blip r:embed="rId2">
            <a:extLst/>
          </a:blip>
          <a:stretch>
            <a:fillRect/>
          </a:stretch>
        </p:blipFill>
        <p:spPr>
          <a:xfrm>
            <a:off x="-80611" y="28137"/>
            <a:ext cx="27319449" cy="13659726"/>
          </a:xfrm>
          <a:prstGeom prst="rect">
            <a:avLst/>
          </a:prstGeom>
          <a:ln w="12700">
            <a:miter lim="400000"/>
          </a:ln>
        </p:spPr>
      </p:pic>
      <p:sp>
        <p:nvSpPr>
          <p:cNvPr id="795" name="But we see hope"/>
          <p:cNvSpPr txBox="1"/>
          <p:nvPr/>
        </p:nvSpPr>
        <p:spPr>
          <a:xfrm>
            <a:off x="667234" y="194003"/>
            <a:ext cx="87858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rgbClr val="FFFFFF"/>
                </a:solidFill>
                <a:latin typeface="Source Sans Pro Regular"/>
                <a:ea typeface="Source Sans Pro Regular"/>
                <a:cs typeface="Source Sans Pro Regular"/>
                <a:sym typeface="Source Sans Pro Regular"/>
              </a:defRPr>
            </a:lvl1pPr>
          </a:lstStyle>
          <a:p>
            <a:pPr/>
            <a:r>
              <a:t>But we see hope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5"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7"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798" name="An analyst is just someone who reports the obvious…"/>
          <p:cNvSpPr txBox="1"/>
          <p:nvPr>
            <p:ph type="body" idx="13"/>
          </p:nvPr>
        </p:nvSpPr>
        <p:spPr>
          <a:xfrm>
            <a:off x="1939924" y="3632200"/>
            <a:ext cx="19136718" cy="6451601"/>
          </a:xfrm>
          <a:prstGeom prst="rect">
            <a:avLst/>
          </a:prstGeom>
          <a:extLst>
            <a:ext uri="{C572A759-6A51-4108-AA02-DFA0A04FC94B}">
              <ma14:wrappingTextBoxFlag xmlns:ma14="http://schemas.microsoft.com/office/mac/drawingml/2011/main" val="1"/>
            </a:ext>
          </a:extLst>
        </p:spPr>
        <p:txBody>
          <a:bodyPr wrap="square"/>
          <a:lstStyle/>
          <a:p>
            <a:pPr marL="0" indent="0" algn="ctr">
              <a:spcBef>
                <a:spcPts val="0"/>
              </a:spcBef>
              <a:buSzTx/>
              <a:buNone/>
              <a:defRPr sz="10000">
                <a:solidFill>
                  <a:srgbClr val="FFFFFF"/>
                </a:solidFill>
              </a:defRPr>
            </a:pPr>
            <a:r>
              <a:t>An analyst is just someone who reports the obvious</a:t>
            </a:r>
          </a:p>
          <a:p>
            <a:pPr marL="0" indent="0" algn="ctr">
              <a:spcBef>
                <a:spcPts val="0"/>
              </a:spcBef>
              <a:buSzTx/>
              <a:buNone/>
              <a:defRPr sz="10000">
                <a:solidFill>
                  <a:srgbClr val="FFFFFF"/>
                </a:solidFill>
              </a:defRPr>
            </a:pPr>
          </a:p>
          <a:p>
            <a:pPr marL="0" indent="0" algn="ctr">
              <a:spcBef>
                <a:spcPts val="0"/>
              </a:spcBef>
              <a:buSzTx/>
              <a:buNone/>
              <a:defRPr sz="10000">
                <a:solidFill>
                  <a:srgbClr val="FFFFFF"/>
                </a:solidFill>
              </a:defRPr>
            </a:pPr>
            <a:r>
              <a:t>before anyone else does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8"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Focus on teaching DATA science,  not CODING science"/>
          <p:cNvSpPr txBox="1"/>
          <p:nvPr/>
        </p:nvSpPr>
        <p:spPr>
          <a:xfrm>
            <a:off x="3489325" y="5219700"/>
            <a:ext cx="17405351" cy="327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0000">
                <a:solidFill>
                  <a:srgbClr val="FFFFFF"/>
                </a:solidFill>
                <a:latin typeface="Source Sans Pro Regular"/>
                <a:ea typeface="Source Sans Pro Regular"/>
                <a:cs typeface="Source Sans Pro Regular"/>
                <a:sym typeface="Source Sans Pro Regular"/>
              </a:defRPr>
            </a:pPr>
            <a:r>
              <a:t>Focus on teaching DATA science, </a:t>
            </a:r>
            <a:br/>
            <a:r>
              <a:t>not CODING science</a:t>
            </a:r>
          </a:p>
        </p:txBody>
      </p:sp>
      <p:sp>
        <p:nvSpPr>
          <p:cNvPr id="801" name="https://github.com/rstudio/conf20-future-dse"/>
          <p:cNvSpPr txBox="1"/>
          <p:nvPr/>
        </p:nvSpPr>
        <p:spPr>
          <a:xfrm>
            <a:off x="871230" y="12351658"/>
            <a:ext cx="930310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solidFill>
                  <a:srgbClr val="FFFFFF"/>
                </a:solidFill>
              </a:defRPr>
            </a:lvl1pPr>
          </a:lstStyle>
          <a:p>
            <a:pPr/>
            <a:r>
              <a:t>https://github.com/rstudio/conf20-future-dse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05" name="Data explosion"/>
          <p:cNvGrpSpPr/>
          <p:nvPr/>
        </p:nvGrpSpPr>
        <p:grpSpPr>
          <a:xfrm>
            <a:off x="1841041" y="5071696"/>
            <a:ext cx="9625335" cy="1926293"/>
            <a:chOff x="0" y="0"/>
            <a:chExt cx="9625334" cy="1926292"/>
          </a:xfrm>
        </p:grpSpPr>
        <p:sp>
          <p:nvSpPr>
            <p:cNvPr id="804"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803"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808" name="Unreproducible results"/>
          <p:cNvGrpSpPr/>
          <p:nvPr/>
        </p:nvGrpSpPr>
        <p:grpSpPr>
          <a:xfrm>
            <a:off x="1841041" y="6862129"/>
            <a:ext cx="9625335" cy="1926294"/>
            <a:chOff x="0" y="0"/>
            <a:chExt cx="9625334" cy="1926292"/>
          </a:xfrm>
        </p:grpSpPr>
        <p:sp>
          <p:nvSpPr>
            <p:cNvPr id="807"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806"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grpSp>
        <p:nvGrpSpPr>
          <p:cNvPr id="811" name="Fake data"/>
          <p:cNvGrpSpPr/>
          <p:nvPr/>
        </p:nvGrpSpPr>
        <p:grpSpPr>
          <a:xfrm>
            <a:off x="1796327" y="8551009"/>
            <a:ext cx="9714764" cy="2015722"/>
            <a:chOff x="0" y="0"/>
            <a:chExt cx="9714762" cy="2015721"/>
          </a:xfrm>
        </p:grpSpPr>
        <p:sp>
          <p:nvSpPr>
            <p:cNvPr id="810" name="Fake data"/>
            <p:cNvSpPr/>
            <p:nvPr/>
          </p:nvSpPr>
          <p:spPr>
            <a:xfrm>
              <a:off x="152664" y="152664"/>
              <a:ext cx="9409435"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Fake data</a:t>
              </a:r>
            </a:p>
          </p:txBody>
        </p:sp>
        <p:pic>
          <p:nvPicPr>
            <p:cNvPr id="809" name="Fake data Fake data" descr="Fake data Fake data"/>
            <p:cNvPicPr>
              <a:picLocks noChangeAspect="0"/>
            </p:cNvPicPr>
            <p:nvPr/>
          </p:nvPicPr>
          <p:blipFill>
            <a:blip r:embed="rId4">
              <a:extLst/>
            </a:blip>
            <a:stretch>
              <a:fillRect/>
            </a:stretch>
          </p:blipFill>
          <p:spPr>
            <a:xfrm>
              <a:off x="0" y="0"/>
              <a:ext cx="9714763" cy="2015722"/>
            </a:xfrm>
            <a:prstGeom prst="rect">
              <a:avLst/>
            </a:prstGeom>
            <a:effectLst/>
          </p:spPr>
        </p:pic>
      </p:grpSp>
      <p:grpSp>
        <p:nvGrpSpPr>
          <p:cNvPr id="814" name="Embrace statistics"/>
          <p:cNvGrpSpPr/>
          <p:nvPr/>
        </p:nvGrpSpPr>
        <p:grpSpPr>
          <a:xfrm>
            <a:off x="11975641" y="5097096"/>
            <a:ext cx="10567318" cy="1926293"/>
            <a:chOff x="0" y="0"/>
            <a:chExt cx="10567316" cy="1926292"/>
          </a:xfrm>
        </p:grpSpPr>
        <p:sp>
          <p:nvSpPr>
            <p:cNvPr id="813" name="Embrace statistic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Embrace statistics</a:t>
              </a:r>
            </a:p>
          </p:txBody>
        </p:sp>
        <p:pic>
          <p:nvPicPr>
            <p:cNvPr id="812" name="Embrace statistics Embrace statistics" descr="Embrace statistics Embrace statistics"/>
            <p:cNvPicPr>
              <a:picLocks noChangeAspect="0"/>
            </p:cNvPicPr>
            <p:nvPr/>
          </p:nvPicPr>
          <p:blipFill>
            <a:blip r:embed="rId5">
              <a:extLst/>
            </a:blip>
            <a:stretch>
              <a:fillRect/>
            </a:stretch>
          </p:blipFill>
          <p:spPr>
            <a:xfrm>
              <a:off x="-1" y="0"/>
              <a:ext cx="10567318" cy="1926293"/>
            </a:xfrm>
            <a:prstGeom prst="rect">
              <a:avLst/>
            </a:prstGeom>
            <a:effectLst/>
          </p:spPr>
        </p:pic>
      </p:grpSp>
      <p:sp>
        <p:nvSpPr>
          <p:cNvPr id="815"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
        <p:nvSpPr>
          <p:cNvPr id="816" name="Changes"/>
          <p:cNvSpPr txBox="1"/>
          <p:nvPr/>
        </p:nvSpPr>
        <p:spPr>
          <a:xfrm>
            <a:off x="14803119" y="2393900"/>
            <a:ext cx="49123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3"/>
                </a:solidFill>
                <a:latin typeface="Bradley Hand ITC TT-Bold"/>
                <a:ea typeface="Bradley Hand ITC TT-Bold"/>
                <a:cs typeface="Bradley Hand ITC TT-Bold"/>
                <a:sym typeface="Bradley Hand ITC TT-Bold"/>
              </a:defRPr>
            </a:lvl1pPr>
          </a:lstStyle>
          <a:p>
            <a:pPr/>
            <a:r>
              <a:t>Changes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4"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19" name="1. Data science embraces…"/>
          <p:cNvSpPr txBox="1"/>
          <p:nvPr>
            <p:ph type="body" idx="13"/>
          </p:nvPr>
        </p:nvSpPr>
        <p:spPr>
          <a:xfrm>
            <a:off x="5262880" y="5219700"/>
            <a:ext cx="13858241" cy="3276601"/>
          </a:xfrm>
          <a:prstGeom prst="rect">
            <a:avLst/>
          </a:prstGeom>
          <a:extLst>
            <a:ext uri="{C572A759-6A51-4108-AA02-DFA0A04FC94B}">
              <ma14:wrappingTextBoxFlag xmlns:ma14="http://schemas.microsoft.com/office/mac/drawingml/2011/main" val="1"/>
            </a:ext>
          </a:extLst>
        </p:spPr>
        <p:txBody>
          <a:bodyPr/>
          <a:lstStyle/>
          <a:p>
            <a:pPr marL="0" indent="0" algn="ctr">
              <a:spcBef>
                <a:spcPts val="0"/>
              </a:spcBef>
              <a:buSzTx/>
              <a:buNone/>
              <a:defRPr sz="10000">
                <a:solidFill>
                  <a:schemeClr val="accent4"/>
                </a:solidFill>
              </a:defRPr>
            </a:pPr>
            <a:r>
              <a:t>1. Data science embraces </a:t>
            </a:r>
          </a:p>
          <a:p>
            <a:pPr marL="0" indent="0" algn="ctr">
              <a:spcBef>
                <a:spcPts val="0"/>
              </a:spcBef>
              <a:buSzTx/>
              <a:buNone/>
              <a:defRPr sz="10000">
                <a:solidFill>
                  <a:schemeClr val="accent4"/>
                </a:solidFill>
              </a:defRPr>
            </a:pPr>
            <a:r>
              <a:t>statistics on real data</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1"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22" name="Statistics because data is too big"/>
          <p:cNvSpPr txBox="1"/>
          <p:nvPr/>
        </p:nvSpPr>
        <p:spPr>
          <a:xfrm>
            <a:off x="1428463" y="2419253"/>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668655">
              <a:defRPr b="0" sz="12150">
                <a:solidFill>
                  <a:srgbClr val="FFFFFF"/>
                </a:solidFill>
                <a:latin typeface="+mn-lt"/>
                <a:ea typeface="+mn-ea"/>
                <a:cs typeface="+mn-cs"/>
                <a:sym typeface="Source Sans Pro Light"/>
              </a:defRPr>
            </a:pPr>
            <a:r>
              <a:rPr>
                <a:latin typeface="Source Sans Pro Bold"/>
                <a:ea typeface="Source Sans Pro Bold"/>
                <a:cs typeface="Source Sans Pro Bold"/>
                <a:sym typeface="Source Sans Pro Bold"/>
              </a:rPr>
              <a:t>Statistics</a:t>
            </a:r>
            <a:r>
              <a:t> because data is too big</a:t>
            </a:r>
          </a:p>
        </p:txBody>
      </p:sp>
      <p:sp>
        <p:nvSpPr>
          <p:cNvPr id="823" name="Real data because the real world is messy"/>
          <p:cNvSpPr txBox="1"/>
          <p:nvPr/>
        </p:nvSpPr>
        <p:spPr>
          <a:xfrm>
            <a:off x="1399503" y="7262227"/>
            <a:ext cx="22672903" cy="37800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627379">
              <a:defRPr b="0" sz="11400">
                <a:solidFill>
                  <a:srgbClr val="FFFFFF"/>
                </a:solidFill>
                <a:latin typeface="+mn-lt"/>
                <a:ea typeface="+mn-ea"/>
                <a:cs typeface="+mn-cs"/>
                <a:sym typeface="Source Sans Pro Light"/>
              </a:defRPr>
            </a:pPr>
            <a:r>
              <a:rPr>
                <a:latin typeface="Source Sans Pro Bold"/>
                <a:ea typeface="Source Sans Pro Bold"/>
                <a:cs typeface="Source Sans Pro Bold"/>
                <a:sym typeface="Source Sans Pro Bold"/>
              </a:rPr>
              <a:t>Real data</a:t>
            </a:r>
            <a:r>
              <a:t> because the real world is messy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823">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82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22" grpId="1"/>
      <p:bldP build="p" bldLvl="5" animBg="1" rev="0" advAuto="0" spid="823" grpId="2"/>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5" name="Screen Shot 2020-01-28 at 4.21.54 PM.jpg" descr="Screen Shot 2020-01-28 at 4.21.54 PM.jpg"/>
          <p:cNvPicPr>
            <a:picLocks noChangeAspect="1"/>
          </p:cNvPicPr>
          <p:nvPr/>
        </p:nvPicPr>
        <p:blipFill>
          <a:blip r:embed="rId2">
            <a:extLst/>
          </a:blip>
          <a:stretch>
            <a:fillRect/>
          </a:stretch>
        </p:blipFill>
        <p:spPr>
          <a:xfrm>
            <a:off x="383382" y="2597801"/>
            <a:ext cx="24591807" cy="852039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29" name="Data explosion"/>
          <p:cNvGrpSpPr/>
          <p:nvPr/>
        </p:nvGrpSpPr>
        <p:grpSpPr>
          <a:xfrm>
            <a:off x="1841041" y="5071696"/>
            <a:ext cx="9625335" cy="1926293"/>
            <a:chOff x="0" y="0"/>
            <a:chExt cx="9625334" cy="1926292"/>
          </a:xfrm>
        </p:grpSpPr>
        <p:sp>
          <p:nvSpPr>
            <p:cNvPr id="828"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827"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832" name="Unreproducible results"/>
          <p:cNvGrpSpPr/>
          <p:nvPr/>
        </p:nvGrpSpPr>
        <p:grpSpPr>
          <a:xfrm>
            <a:off x="1841041" y="6862129"/>
            <a:ext cx="9625335" cy="1926294"/>
            <a:chOff x="0" y="0"/>
            <a:chExt cx="9625334" cy="1926292"/>
          </a:xfrm>
        </p:grpSpPr>
        <p:sp>
          <p:nvSpPr>
            <p:cNvPr id="831"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830"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grpSp>
        <p:nvGrpSpPr>
          <p:cNvPr id="835" name="Fake data"/>
          <p:cNvGrpSpPr/>
          <p:nvPr/>
        </p:nvGrpSpPr>
        <p:grpSpPr>
          <a:xfrm>
            <a:off x="1796327" y="8551009"/>
            <a:ext cx="9714764" cy="2015722"/>
            <a:chOff x="0" y="0"/>
            <a:chExt cx="9714762" cy="2015721"/>
          </a:xfrm>
        </p:grpSpPr>
        <p:sp>
          <p:nvSpPr>
            <p:cNvPr id="834" name="Fake data"/>
            <p:cNvSpPr/>
            <p:nvPr/>
          </p:nvSpPr>
          <p:spPr>
            <a:xfrm>
              <a:off x="152664" y="152664"/>
              <a:ext cx="9409435"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Fake data</a:t>
              </a:r>
            </a:p>
          </p:txBody>
        </p:sp>
        <p:pic>
          <p:nvPicPr>
            <p:cNvPr id="833" name="Fake data Fake data" descr="Fake data Fake data"/>
            <p:cNvPicPr>
              <a:picLocks noChangeAspect="0"/>
            </p:cNvPicPr>
            <p:nvPr/>
          </p:nvPicPr>
          <p:blipFill>
            <a:blip r:embed="rId4">
              <a:extLst/>
            </a:blip>
            <a:stretch>
              <a:fillRect/>
            </a:stretch>
          </p:blipFill>
          <p:spPr>
            <a:xfrm>
              <a:off x="0" y="0"/>
              <a:ext cx="9714763" cy="2015722"/>
            </a:xfrm>
            <a:prstGeom prst="rect">
              <a:avLst/>
            </a:prstGeom>
            <a:effectLst/>
          </p:spPr>
        </p:pic>
      </p:grpSp>
      <p:grpSp>
        <p:nvGrpSpPr>
          <p:cNvPr id="838" name="Embrace statistics"/>
          <p:cNvGrpSpPr/>
          <p:nvPr/>
        </p:nvGrpSpPr>
        <p:grpSpPr>
          <a:xfrm>
            <a:off x="11975641" y="5097096"/>
            <a:ext cx="10567318" cy="1926293"/>
            <a:chOff x="0" y="0"/>
            <a:chExt cx="10567316" cy="1926292"/>
          </a:xfrm>
        </p:grpSpPr>
        <p:sp>
          <p:nvSpPr>
            <p:cNvPr id="837" name="Embrace statistic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Embrace statistics</a:t>
              </a:r>
            </a:p>
          </p:txBody>
        </p:sp>
        <p:pic>
          <p:nvPicPr>
            <p:cNvPr id="836" name="Embrace statistics Embrace statistics" descr="Embrace statistics Embrace statistics"/>
            <p:cNvPicPr>
              <a:picLocks noChangeAspect="0"/>
            </p:cNvPicPr>
            <p:nvPr/>
          </p:nvPicPr>
          <p:blipFill>
            <a:blip r:embed="rId5">
              <a:extLst/>
            </a:blip>
            <a:stretch>
              <a:fillRect/>
            </a:stretch>
          </p:blipFill>
          <p:spPr>
            <a:xfrm>
              <a:off x="-1" y="0"/>
              <a:ext cx="10567318" cy="1926293"/>
            </a:xfrm>
            <a:prstGeom prst="rect">
              <a:avLst/>
            </a:prstGeom>
            <a:effectLst/>
          </p:spPr>
        </p:pic>
      </p:grpSp>
      <p:grpSp>
        <p:nvGrpSpPr>
          <p:cNvPr id="841" name="Public processes"/>
          <p:cNvGrpSpPr/>
          <p:nvPr/>
        </p:nvGrpSpPr>
        <p:grpSpPr>
          <a:xfrm>
            <a:off x="11975641" y="6887529"/>
            <a:ext cx="10567318" cy="1926294"/>
            <a:chOff x="0" y="0"/>
            <a:chExt cx="10567316" cy="1926292"/>
          </a:xfrm>
        </p:grpSpPr>
        <p:sp>
          <p:nvSpPr>
            <p:cNvPr id="840" name="Public processe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Public processes</a:t>
              </a:r>
            </a:p>
          </p:txBody>
        </p:sp>
        <p:pic>
          <p:nvPicPr>
            <p:cNvPr id="839" name="Public processes Public processes" descr="Public processes Public processes"/>
            <p:cNvPicPr>
              <a:picLocks noChangeAspect="0"/>
            </p:cNvPicPr>
            <p:nvPr/>
          </p:nvPicPr>
          <p:blipFill>
            <a:blip r:embed="rId6">
              <a:extLst/>
            </a:blip>
            <a:stretch>
              <a:fillRect/>
            </a:stretch>
          </p:blipFill>
          <p:spPr>
            <a:xfrm>
              <a:off x="-1" y="0"/>
              <a:ext cx="10567318" cy="1926293"/>
            </a:xfrm>
            <a:prstGeom prst="rect">
              <a:avLst/>
            </a:prstGeom>
            <a:effectLst/>
          </p:spPr>
        </p:pic>
      </p:grpSp>
      <p:sp>
        <p:nvSpPr>
          <p:cNvPr id="842"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
        <p:nvSpPr>
          <p:cNvPr id="843" name="Changes"/>
          <p:cNvSpPr txBox="1"/>
          <p:nvPr/>
        </p:nvSpPr>
        <p:spPr>
          <a:xfrm>
            <a:off x="14803119" y="2393900"/>
            <a:ext cx="49123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3"/>
                </a:solidFill>
                <a:latin typeface="Bradley Hand ITC TT-Bold"/>
                <a:ea typeface="Bradley Hand ITC TT-Bold"/>
                <a:cs typeface="Bradley Hand ITC TT-Bold"/>
                <a:sym typeface="Bradley Hand ITC TT-Bold"/>
              </a:defRPr>
            </a:lvl1pPr>
          </a:lstStyle>
          <a:p>
            <a:pPr/>
            <a:r>
              <a:t>Changes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1"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5"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46" name="2. Good data science relies on R Markdown computational documents and open processes"/>
          <p:cNvSpPr txBox="1"/>
          <p:nvPr>
            <p:ph type="body" idx="13"/>
          </p:nvPr>
        </p:nvSpPr>
        <p:spPr>
          <a:xfrm>
            <a:off x="779145" y="4425950"/>
            <a:ext cx="22825711" cy="4864101"/>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SzTx/>
              <a:buNone/>
              <a:defRPr sz="10000">
                <a:solidFill>
                  <a:schemeClr val="accent4"/>
                </a:solidFill>
              </a:defRPr>
            </a:lvl1pPr>
          </a:lstStyle>
          <a:p>
            <a:pPr/>
            <a:r>
              <a:t>2. Good data science relies on R Markdown computational documents and open processes  </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conf-fw-cta.jpg" descr="conf-fw-cta.jpg"/>
          <p:cNvPicPr>
            <a:picLocks noChangeAspect="1"/>
          </p:cNvPicPr>
          <p:nvPr/>
        </p:nvPicPr>
        <p:blipFill>
          <a:blip r:embed="rId2">
            <a:extLst/>
          </a:blip>
          <a:srcRect l="0" t="12500" r="0" b="12500"/>
          <a:stretch>
            <a:fillRect/>
          </a:stretch>
        </p:blipFill>
        <p:spPr>
          <a:xfrm>
            <a:off x="0" y="0"/>
            <a:ext cx="24384000" cy="13716000"/>
          </a:xfrm>
          <a:prstGeom prst="rect">
            <a:avLst/>
          </a:prstGeom>
          <a:ln w="12700">
            <a:miter lim="400000"/>
          </a:ln>
        </p:spPr>
      </p:pic>
      <p:sp>
        <p:nvSpPr>
          <p:cNvPr id="257" name="RStudio's Mission:"/>
          <p:cNvSpPr/>
          <p:nvPr/>
        </p:nvSpPr>
        <p:spPr>
          <a:xfrm>
            <a:off x="1604801" y="2191312"/>
            <a:ext cx="8813801" cy="10910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7200">
                <a:solidFill>
                  <a:srgbClr val="FFFFFF"/>
                </a:solidFill>
                <a:latin typeface="Helvetica Neue Medium"/>
                <a:ea typeface="Helvetica Neue Medium"/>
                <a:cs typeface="Helvetica Neue Medium"/>
                <a:sym typeface="Helvetica Neue Medium"/>
              </a:defRPr>
            </a:lvl1pPr>
          </a:lstStyle>
          <a:p>
            <a:pPr/>
            <a:r>
              <a:t>RStudio's Mission:</a:t>
            </a:r>
          </a:p>
        </p:txBody>
      </p:sp>
      <p:sp>
        <p:nvSpPr>
          <p:cNvPr id="258" name="Equip everyone, regardless of means, to participate in a global economy that rewards data literacy"/>
          <p:cNvSpPr/>
          <p:nvPr/>
        </p:nvSpPr>
        <p:spPr>
          <a:xfrm>
            <a:off x="2529631" y="6731258"/>
            <a:ext cx="19710401" cy="59590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9600">
                <a:solidFill>
                  <a:srgbClr val="FFFFFF"/>
                </a:solidFill>
                <a:latin typeface="Helvetica Neue Medium"/>
                <a:ea typeface="Helvetica Neue Medium"/>
                <a:cs typeface="Helvetica Neue Medium"/>
                <a:sym typeface="Helvetica Neue Medium"/>
              </a:defRPr>
            </a:lvl1pPr>
          </a:lstStyle>
          <a:p>
            <a:pPr/>
            <a:r>
              <a:t>Equip everyone, regardless of means, to participate in a global economy that rewards data literacy</a:t>
            </a:r>
          </a:p>
        </p:txBody>
      </p:sp>
      <p:pic>
        <p:nvPicPr>
          <p:cNvPr id="259" name="RStudio-Logo-White.png" descr="RStudio-Logo-White.png"/>
          <p:cNvPicPr>
            <a:picLocks noChangeAspect="1"/>
          </p:cNvPicPr>
          <p:nvPr/>
        </p:nvPicPr>
        <p:blipFill>
          <a:blip r:embed="rId3">
            <a:extLst/>
          </a:blip>
          <a:stretch>
            <a:fillRect/>
          </a:stretch>
        </p:blipFill>
        <p:spPr>
          <a:xfrm>
            <a:off x="18546219" y="1941055"/>
            <a:ext cx="4536031" cy="15915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848" name="Image" descr="Image"/>
          <p:cNvPicPr>
            <a:picLocks noChangeAspect="1"/>
          </p:cNvPicPr>
          <p:nvPr/>
        </p:nvPicPr>
        <p:blipFill>
          <a:blip r:embed="rId3">
            <a:extLst/>
          </a:blip>
          <a:stretch>
            <a:fillRect/>
          </a:stretch>
        </p:blipFill>
        <p:spPr>
          <a:xfrm>
            <a:off x="8975515" y="2677460"/>
            <a:ext cx="6432970" cy="9694334"/>
          </a:xfrm>
          <a:prstGeom prst="rect">
            <a:avLst/>
          </a:prstGeom>
          <a:ln w="25400">
            <a:solidFill>
              <a:srgbClr val="FFFFFF"/>
            </a:solidFill>
            <a:miter lim="400000"/>
          </a:ln>
        </p:spPr>
      </p:pic>
      <p:sp>
        <p:nvSpPr>
          <p:cNvPr id="849" name="TextBox 12"/>
          <p:cNvSpPr txBox="1"/>
          <p:nvPr/>
        </p:nvSpPr>
        <p:spPr>
          <a:xfrm>
            <a:off x="926119" y="399739"/>
            <a:ext cx="23028262" cy="15519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90000"/>
              </a:lnSpc>
              <a:defRPr sz="9600">
                <a:solidFill>
                  <a:srgbClr val="FFFFFF"/>
                </a:solidFill>
                <a:latin typeface="Open Sans"/>
                <a:ea typeface="Open Sans"/>
                <a:cs typeface="Open Sans"/>
                <a:sym typeface="Open Sans"/>
              </a:defRPr>
            </a:pPr>
            <a:r>
              <a:rPr b="0">
                <a:latin typeface="Helvetica Light"/>
                <a:ea typeface="Helvetica Light"/>
                <a:cs typeface="Helvetica Light"/>
                <a:sym typeface="Helvetica Light"/>
              </a:rPr>
              <a:t>http://</a:t>
            </a:r>
            <a:r>
              <a:rPr>
                <a:latin typeface="Helvetica"/>
                <a:ea typeface="Helvetica"/>
                <a:cs typeface="Helvetica"/>
                <a:sym typeface="Helvetica"/>
              </a:rPr>
              <a:t>bookdown.org/yihui/rmarkdown</a:t>
            </a:r>
          </a:p>
        </p:txBody>
      </p:sp>
      <p:pic>
        <p:nvPicPr>
          <p:cNvPr id="850" name="Screen Shot 2018-09-10 at 6.45.02 PM.png" descr="Screen Shot 2018-09-10 at 6.45.02 PM.png"/>
          <p:cNvPicPr>
            <a:picLocks noChangeAspect="1"/>
          </p:cNvPicPr>
          <p:nvPr/>
        </p:nvPicPr>
        <p:blipFill>
          <a:blip r:embed="rId4">
            <a:extLst/>
          </a:blip>
          <a:stretch>
            <a:fillRect/>
          </a:stretch>
        </p:blipFill>
        <p:spPr>
          <a:xfrm>
            <a:off x="6326020" y="-14605000"/>
            <a:ext cx="11731960" cy="124685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49"/>
                                        </p:tgtEl>
                                        <p:attrNameLst>
                                          <p:attrName>style.visibility</p:attrName>
                                        </p:attrNameLst>
                                      </p:cBhvr>
                                      <p:to>
                                        <p:strVal val="visible"/>
                                      </p:to>
                                    </p:set>
                                    <p:animEffect filter="dissolve" transition="in">
                                      <p:cBhvr>
                                        <p:cTn id="7" dur="5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9" grpId="1"/>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Curated data allows us to trust data"/>
          <p:cNvSpPr txBox="1"/>
          <p:nvPr/>
        </p:nvSpPr>
        <p:spPr>
          <a:xfrm>
            <a:off x="1080947" y="478958"/>
            <a:ext cx="22324030" cy="43885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b="0" sz="11800">
                <a:solidFill>
                  <a:srgbClr val="FFFFFF"/>
                </a:solidFill>
                <a:latin typeface="Source Sans Pro Bold"/>
                <a:ea typeface="Source Sans Pro Bold"/>
                <a:cs typeface="Source Sans Pro Bold"/>
                <a:sym typeface="Source Sans Pro Bold"/>
              </a:defRPr>
            </a:pPr>
            <a:r>
              <a:t>Curated data</a:t>
            </a:r>
            <a:r>
              <a:rPr>
                <a:latin typeface="+mn-lt"/>
                <a:ea typeface="+mn-ea"/>
                <a:cs typeface="+mn-cs"/>
                <a:sym typeface="Source Sans Pro Light"/>
              </a:rPr>
              <a:t> allows us to trust data</a:t>
            </a:r>
          </a:p>
        </p:txBody>
      </p:sp>
      <p:sp>
        <p:nvSpPr>
          <p:cNvPr id="855" name="Computational documents allow us to see how that data was manipulated"/>
          <p:cNvSpPr txBox="1"/>
          <p:nvPr/>
        </p:nvSpPr>
        <p:spPr>
          <a:xfrm>
            <a:off x="1092109" y="5403042"/>
            <a:ext cx="22672902" cy="37800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627379">
              <a:defRPr b="0" sz="11400">
                <a:solidFill>
                  <a:srgbClr val="FFFFFF"/>
                </a:solidFill>
                <a:latin typeface="+mn-lt"/>
                <a:ea typeface="+mn-ea"/>
                <a:cs typeface="+mn-cs"/>
                <a:sym typeface="Source Sans Pro Light"/>
              </a:defRPr>
            </a:pPr>
            <a:r>
              <a:rPr>
                <a:latin typeface="Source Sans Pro Bold"/>
                <a:ea typeface="Source Sans Pro Bold"/>
                <a:cs typeface="Source Sans Pro Bold"/>
                <a:sym typeface="Source Sans Pro Bold"/>
              </a:rPr>
              <a:t>Computational documents </a:t>
            </a:r>
            <a:r>
              <a:t>allow us to see how that data was manipulated</a:t>
            </a:r>
          </a:p>
        </p:txBody>
      </p:sp>
      <p:sp>
        <p:nvSpPr>
          <p:cNvPr id="856" name="Open source publishing of sources allows others to run our work"/>
          <p:cNvSpPr txBox="1"/>
          <p:nvPr/>
        </p:nvSpPr>
        <p:spPr>
          <a:xfrm>
            <a:off x="1092109" y="9718634"/>
            <a:ext cx="22672902" cy="3780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627379">
              <a:defRPr b="0" sz="11400">
                <a:solidFill>
                  <a:srgbClr val="FFFFFF"/>
                </a:solidFill>
                <a:latin typeface="+mn-lt"/>
                <a:ea typeface="+mn-ea"/>
                <a:cs typeface="+mn-cs"/>
                <a:sym typeface="Source Sans Pro Light"/>
              </a:defRPr>
            </a:pPr>
            <a:r>
              <a:rPr>
                <a:latin typeface="Source Sans Pro Bold"/>
                <a:ea typeface="Source Sans Pro Bold"/>
                <a:cs typeface="Source Sans Pro Bold"/>
                <a:sym typeface="Source Sans Pro Bold"/>
              </a:rPr>
              <a:t>Open source publishing of sources </a:t>
            </a:r>
            <a:r>
              <a:t>allows others to run our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855">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85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856">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85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54" grpId="1"/>
      <p:bldP build="p" bldLvl="5" animBg="1" rev="0" advAuto="0" spid="855" grpId="2"/>
      <p:bldP build="p" bldLvl="5" animBg="1" rev="0" advAuto="0" spid="856" grpId="3"/>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60" name="Data explosion"/>
          <p:cNvGrpSpPr/>
          <p:nvPr/>
        </p:nvGrpSpPr>
        <p:grpSpPr>
          <a:xfrm>
            <a:off x="1841041" y="5071696"/>
            <a:ext cx="9625335" cy="1926293"/>
            <a:chOff x="0" y="0"/>
            <a:chExt cx="9625334" cy="1926292"/>
          </a:xfrm>
        </p:grpSpPr>
        <p:sp>
          <p:nvSpPr>
            <p:cNvPr id="859"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858"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863" name="Unreproducible results"/>
          <p:cNvGrpSpPr/>
          <p:nvPr/>
        </p:nvGrpSpPr>
        <p:grpSpPr>
          <a:xfrm>
            <a:off x="1841041" y="6862129"/>
            <a:ext cx="9625335" cy="1926294"/>
            <a:chOff x="0" y="0"/>
            <a:chExt cx="9625334" cy="1926292"/>
          </a:xfrm>
        </p:grpSpPr>
        <p:sp>
          <p:nvSpPr>
            <p:cNvPr id="862"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861"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grpSp>
        <p:nvGrpSpPr>
          <p:cNvPr id="866" name="Fake data"/>
          <p:cNvGrpSpPr/>
          <p:nvPr/>
        </p:nvGrpSpPr>
        <p:grpSpPr>
          <a:xfrm>
            <a:off x="1796327" y="8551009"/>
            <a:ext cx="9714764" cy="2015722"/>
            <a:chOff x="0" y="0"/>
            <a:chExt cx="9714762" cy="2015721"/>
          </a:xfrm>
        </p:grpSpPr>
        <p:sp>
          <p:nvSpPr>
            <p:cNvPr id="865" name="Fake data"/>
            <p:cNvSpPr/>
            <p:nvPr/>
          </p:nvSpPr>
          <p:spPr>
            <a:xfrm>
              <a:off x="152664" y="152664"/>
              <a:ext cx="9409435"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Fake data</a:t>
              </a:r>
            </a:p>
          </p:txBody>
        </p:sp>
        <p:pic>
          <p:nvPicPr>
            <p:cNvPr id="864" name="Fake data Fake data" descr="Fake data Fake data"/>
            <p:cNvPicPr>
              <a:picLocks noChangeAspect="0"/>
            </p:cNvPicPr>
            <p:nvPr/>
          </p:nvPicPr>
          <p:blipFill>
            <a:blip r:embed="rId4">
              <a:extLst/>
            </a:blip>
            <a:stretch>
              <a:fillRect/>
            </a:stretch>
          </p:blipFill>
          <p:spPr>
            <a:xfrm>
              <a:off x="0" y="0"/>
              <a:ext cx="9714763" cy="2015722"/>
            </a:xfrm>
            <a:prstGeom prst="rect">
              <a:avLst/>
            </a:prstGeom>
            <a:effectLst/>
          </p:spPr>
        </p:pic>
      </p:grpSp>
      <p:grpSp>
        <p:nvGrpSpPr>
          <p:cNvPr id="869" name="Embrace statistics"/>
          <p:cNvGrpSpPr/>
          <p:nvPr/>
        </p:nvGrpSpPr>
        <p:grpSpPr>
          <a:xfrm>
            <a:off x="11975641" y="5097096"/>
            <a:ext cx="10567318" cy="1926293"/>
            <a:chOff x="0" y="0"/>
            <a:chExt cx="10567316" cy="1926292"/>
          </a:xfrm>
        </p:grpSpPr>
        <p:sp>
          <p:nvSpPr>
            <p:cNvPr id="868" name="Embrace statistic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Embrace statistics</a:t>
              </a:r>
            </a:p>
          </p:txBody>
        </p:sp>
        <p:pic>
          <p:nvPicPr>
            <p:cNvPr id="867" name="Embrace statistics Embrace statistics" descr="Embrace statistics Embrace statistics"/>
            <p:cNvPicPr>
              <a:picLocks noChangeAspect="0"/>
            </p:cNvPicPr>
            <p:nvPr/>
          </p:nvPicPr>
          <p:blipFill>
            <a:blip r:embed="rId5">
              <a:extLst/>
            </a:blip>
            <a:stretch>
              <a:fillRect/>
            </a:stretch>
          </p:blipFill>
          <p:spPr>
            <a:xfrm>
              <a:off x="-1" y="0"/>
              <a:ext cx="10567318" cy="1926293"/>
            </a:xfrm>
            <a:prstGeom prst="rect">
              <a:avLst/>
            </a:prstGeom>
            <a:effectLst/>
          </p:spPr>
        </p:pic>
      </p:grpSp>
      <p:grpSp>
        <p:nvGrpSpPr>
          <p:cNvPr id="872" name="Public processes"/>
          <p:cNvGrpSpPr/>
          <p:nvPr/>
        </p:nvGrpSpPr>
        <p:grpSpPr>
          <a:xfrm>
            <a:off x="11975641" y="6887529"/>
            <a:ext cx="10567318" cy="1926294"/>
            <a:chOff x="0" y="0"/>
            <a:chExt cx="10567316" cy="1926292"/>
          </a:xfrm>
        </p:grpSpPr>
        <p:sp>
          <p:nvSpPr>
            <p:cNvPr id="871" name="Public processe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Public processes</a:t>
              </a:r>
            </a:p>
          </p:txBody>
        </p:sp>
        <p:pic>
          <p:nvPicPr>
            <p:cNvPr id="870" name="Public processes Public processes" descr="Public processes Public processes"/>
            <p:cNvPicPr>
              <a:picLocks noChangeAspect="0"/>
            </p:cNvPicPr>
            <p:nvPr/>
          </p:nvPicPr>
          <p:blipFill>
            <a:blip r:embed="rId6">
              <a:extLst/>
            </a:blip>
            <a:stretch>
              <a:fillRect/>
            </a:stretch>
          </p:blipFill>
          <p:spPr>
            <a:xfrm>
              <a:off x="-1" y="0"/>
              <a:ext cx="10567318" cy="1926293"/>
            </a:xfrm>
            <a:prstGeom prst="rect">
              <a:avLst/>
            </a:prstGeom>
            <a:effectLst/>
          </p:spPr>
        </p:pic>
      </p:grpSp>
      <p:grpSp>
        <p:nvGrpSpPr>
          <p:cNvPr id="875" name="Authoritative storytellers"/>
          <p:cNvGrpSpPr/>
          <p:nvPr/>
        </p:nvGrpSpPr>
        <p:grpSpPr>
          <a:xfrm>
            <a:off x="11930926" y="8576410"/>
            <a:ext cx="10656747" cy="2015722"/>
            <a:chOff x="0" y="0"/>
            <a:chExt cx="10656745" cy="2015721"/>
          </a:xfrm>
        </p:grpSpPr>
        <p:sp>
          <p:nvSpPr>
            <p:cNvPr id="874" name="Authoritative storytellers"/>
            <p:cNvSpPr/>
            <p:nvPr/>
          </p:nvSpPr>
          <p:spPr>
            <a:xfrm>
              <a:off x="152664" y="152664"/>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Authoritative storytellers</a:t>
              </a:r>
            </a:p>
          </p:txBody>
        </p:sp>
        <p:pic>
          <p:nvPicPr>
            <p:cNvPr id="873" name="Authoritative storytellers Authoritative storytellers" descr="Authoritative storytellers Authoritative storytellers"/>
            <p:cNvPicPr>
              <a:picLocks noChangeAspect="0"/>
            </p:cNvPicPr>
            <p:nvPr/>
          </p:nvPicPr>
          <p:blipFill>
            <a:blip r:embed="rId7">
              <a:extLst/>
            </a:blip>
            <a:stretch>
              <a:fillRect/>
            </a:stretch>
          </p:blipFill>
          <p:spPr>
            <a:xfrm>
              <a:off x="0" y="0"/>
              <a:ext cx="10656746" cy="2015722"/>
            </a:xfrm>
            <a:prstGeom prst="rect">
              <a:avLst/>
            </a:prstGeom>
            <a:effectLst/>
          </p:spPr>
        </p:pic>
      </p:grpSp>
      <p:sp>
        <p:nvSpPr>
          <p:cNvPr id="876"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
        <p:nvSpPr>
          <p:cNvPr id="877" name="Changes"/>
          <p:cNvSpPr txBox="1"/>
          <p:nvPr/>
        </p:nvSpPr>
        <p:spPr>
          <a:xfrm>
            <a:off x="14803119" y="2393900"/>
            <a:ext cx="49123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3"/>
                </a:solidFill>
                <a:latin typeface="Bradley Hand ITC TT-Bold"/>
                <a:ea typeface="Bradley Hand ITC TT-Bold"/>
                <a:cs typeface="Bradley Hand ITC TT-Bold"/>
                <a:sym typeface="Bradley Hand ITC TT-Bold"/>
              </a:defRPr>
            </a:lvl1pPr>
          </a:lstStyle>
          <a:p>
            <a:pPr/>
            <a:r>
              <a:t>Changes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5"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9"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80" name="3. We must democratize data science"/>
          <p:cNvSpPr txBox="1"/>
          <p:nvPr>
            <p:ph type="body" idx="13"/>
          </p:nvPr>
        </p:nvSpPr>
        <p:spPr>
          <a:xfrm>
            <a:off x="2428875" y="6013449"/>
            <a:ext cx="19526250" cy="1689101"/>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SzTx/>
              <a:buNone/>
              <a:defRPr sz="10000">
                <a:solidFill>
                  <a:schemeClr val="accent4"/>
                </a:solidFill>
              </a:defRPr>
            </a:lvl1pPr>
          </a:lstStyle>
          <a:p>
            <a:pPr/>
            <a:r>
              <a:t>3. We must democratize data science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Screen Shot 2020-01-29 at 11.16.36 AM.jpg" descr="Screen Shot 2020-01-29 at 11.16.36 AM.jpg"/>
          <p:cNvPicPr>
            <a:picLocks noChangeAspect="1"/>
          </p:cNvPicPr>
          <p:nvPr/>
        </p:nvPicPr>
        <p:blipFill>
          <a:blip r:embed="rId2">
            <a:extLst/>
          </a:blip>
          <a:stretch>
            <a:fillRect/>
          </a:stretch>
        </p:blipFill>
        <p:spPr>
          <a:xfrm>
            <a:off x="10780749" y="195916"/>
            <a:ext cx="2822502" cy="2514441"/>
          </a:xfrm>
          <a:prstGeom prst="rect">
            <a:avLst/>
          </a:prstGeom>
          <a:ln w="12700">
            <a:miter lim="400000"/>
          </a:ln>
        </p:spPr>
      </p:pic>
      <p:pic>
        <p:nvPicPr>
          <p:cNvPr id="883" name="EPdkGf5VAAEniys.jpeg" descr="EPdkGf5VAAEniys.jpeg"/>
          <p:cNvPicPr>
            <a:picLocks noChangeAspect="1"/>
          </p:cNvPicPr>
          <p:nvPr/>
        </p:nvPicPr>
        <p:blipFill>
          <a:blip r:embed="rId3">
            <a:extLst/>
          </a:blip>
          <a:stretch>
            <a:fillRect/>
          </a:stretch>
        </p:blipFill>
        <p:spPr>
          <a:xfrm>
            <a:off x="15173" y="3161764"/>
            <a:ext cx="24353654" cy="105620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5"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86" name="Our democratized experts must be viral storytellers"/>
          <p:cNvSpPr txBox="1"/>
          <p:nvPr/>
        </p:nvSpPr>
        <p:spPr>
          <a:xfrm>
            <a:off x="1638299" y="5219700"/>
            <a:ext cx="21107401" cy="327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Source Sans Pro Regular"/>
                <a:ea typeface="Source Sans Pro Regular"/>
                <a:cs typeface="Source Sans Pro Regular"/>
                <a:sym typeface="Source Sans Pro Regular"/>
              </a:defRPr>
            </a:lvl1pPr>
          </a:lstStyle>
          <a:p>
            <a:pPr/>
            <a:r>
              <a:t>Our democratized experts must be viral storytellers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8" name="RStudio-Ball.png" descr="RStudio-Ball.png"/>
          <p:cNvPicPr>
            <a:picLocks noChangeAspect="1"/>
          </p:cNvPicPr>
          <p:nvPr/>
        </p:nvPicPr>
        <p:blipFill>
          <a:blip r:embed="rId2">
            <a:alphaModFix amt="5000"/>
            <a:extLst/>
          </a:blip>
          <a:stretch>
            <a:fillRect/>
          </a:stretch>
        </p:blipFill>
        <p:spPr>
          <a:xfrm>
            <a:off x="17445533" y="7107733"/>
            <a:ext cx="7624267" cy="7624267"/>
          </a:xfrm>
          <a:prstGeom prst="rect">
            <a:avLst/>
          </a:prstGeom>
          <a:ln w="12700">
            <a:miter lim="400000"/>
          </a:ln>
        </p:spPr>
      </p:pic>
      <p:sp>
        <p:nvSpPr>
          <p:cNvPr id="889" name="Who would you trust more to diagnose your illness?"/>
          <p:cNvSpPr txBox="1"/>
          <p:nvPr/>
        </p:nvSpPr>
        <p:spPr>
          <a:xfrm>
            <a:off x="1732718" y="1194312"/>
            <a:ext cx="21845271" cy="327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rgbClr val="FFFFFF"/>
                </a:solidFill>
                <a:latin typeface="Source Sans Pro Bold"/>
                <a:ea typeface="Source Sans Pro Bold"/>
                <a:cs typeface="Source Sans Pro Bold"/>
                <a:sym typeface="Source Sans Pro Bold"/>
              </a:defRPr>
            </a:lvl1pPr>
          </a:lstStyle>
          <a:p>
            <a:pPr/>
            <a:r>
              <a:t>Who would you trust more to diagnose your illness?</a:t>
            </a:r>
          </a:p>
        </p:txBody>
      </p:sp>
      <p:sp>
        <p:nvSpPr>
          <p:cNvPr id="890" name="A data scientist who learned some medicine?…"/>
          <p:cNvSpPr txBox="1"/>
          <p:nvPr/>
        </p:nvSpPr>
        <p:spPr>
          <a:xfrm>
            <a:off x="1894644" y="5664200"/>
            <a:ext cx="19363334" cy="645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buSzPct val="100000"/>
              <a:buAutoNum type="arabicPeriod" startAt="1"/>
              <a:defRPr b="0" sz="10000">
                <a:solidFill>
                  <a:srgbClr val="FFFFFF"/>
                </a:solidFill>
                <a:latin typeface="Source Sans Pro Regular"/>
                <a:ea typeface="Source Sans Pro Regular"/>
                <a:cs typeface="Source Sans Pro Regular"/>
                <a:sym typeface="Source Sans Pro Regular"/>
              </a:defRPr>
            </a:pPr>
            <a:r>
              <a:t>A data scientist who learned some medicine?</a:t>
            </a:r>
          </a:p>
          <a:p>
            <a:pPr marL="1852083" indent="-1852083" algn="l">
              <a:buSzPct val="100000"/>
              <a:buAutoNum type="arabicPeriod" startAt="1"/>
              <a:defRPr b="0" sz="10000">
                <a:solidFill>
                  <a:srgbClr val="FFFFFF"/>
                </a:solidFill>
                <a:latin typeface="Source Sans Pro Regular"/>
                <a:ea typeface="Source Sans Pro Regular"/>
                <a:cs typeface="Source Sans Pro Regular"/>
                <a:sym typeface="Source Sans Pro Regular"/>
              </a:defRPr>
            </a:pPr>
            <a:r>
              <a:t>A doctor who learned some data science?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9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90"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2" name="Screen Shot 2020-01-29 at 6.44.37 AM.jpg" descr="Screen Shot 2020-01-29 at 6.44.37 AM.jpg"/>
          <p:cNvPicPr>
            <a:picLocks noChangeAspect="1"/>
          </p:cNvPicPr>
          <p:nvPr/>
        </p:nvPicPr>
        <p:blipFill>
          <a:blip r:embed="rId2">
            <a:extLst/>
          </a:blip>
          <a:stretch>
            <a:fillRect/>
          </a:stretch>
        </p:blipFill>
        <p:spPr>
          <a:xfrm>
            <a:off x="-274638" y="-46832"/>
            <a:ext cx="26058395" cy="1380966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4" name="Screen Shot 2020-01-29 at 6.48.18 AM.jpg" descr="Screen Shot 2020-01-29 at 6.48.18 AM.jpg"/>
          <p:cNvPicPr>
            <a:picLocks noChangeAspect="1"/>
          </p:cNvPicPr>
          <p:nvPr/>
        </p:nvPicPr>
        <p:blipFill>
          <a:blip r:embed="rId2">
            <a:extLst/>
          </a:blip>
          <a:stretch>
            <a:fillRect/>
          </a:stretch>
        </p:blipFill>
        <p:spPr>
          <a:xfrm>
            <a:off x="14967545" y="99393"/>
            <a:ext cx="9445315" cy="13517214"/>
          </a:xfrm>
          <a:prstGeom prst="rect">
            <a:avLst/>
          </a:prstGeom>
          <a:ln w="12700">
            <a:miter lim="400000"/>
          </a:ln>
        </p:spPr>
      </p:pic>
      <p:pic>
        <p:nvPicPr>
          <p:cNvPr id="895" name="Screen Shot 2020-01-29 at 6.49.43 AM.jpg" descr="Screen Shot 2020-01-29 at 6.49.43 AM.jpg"/>
          <p:cNvPicPr>
            <a:picLocks noChangeAspect="1"/>
          </p:cNvPicPr>
          <p:nvPr/>
        </p:nvPicPr>
        <p:blipFill>
          <a:blip r:embed="rId3">
            <a:extLst/>
          </a:blip>
          <a:stretch>
            <a:fillRect/>
          </a:stretch>
        </p:blipFill>
        <p:spPr>
          <a:xfrm>
            <a:off x="444886" y="6856214"/>
            <a:ext cx="14494336" cy="678260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7" name="etienne-girardet-AKRTZmYV-mM-unsplash.jpg" descr="etienne-girardet-AKRTZmYV-mM-unsplash.jpg"/>
          <p:cNvPicPr>
            <a:picLocks noChangeAspect="1"/>
          </p:cNvPicPr>
          <p:nvPr/>
        </p:nvPicPr>
        <p:blipFill>
          <a:blip r:embed="rId2">
            <a:extLst/>
          </a:blip>
          <a:stretch>
            <a:fillRect/>
          </a:stretch>
        </p:blipFill>
        <p:spPr>
          <a:xfrm>
            <a:off x="-34843" y="-1"/>
            <a:ext cx="20574001" cy="13716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RStudio: A Public Benefit Corporation"/>
          <p:cNvSpPr txBox="1"/>
          <p:nvPr>
            <p:ph type="title"/>
          </p:nvPr>
        </p:nvSpPr>
        <p:spPr>
          <a:xfrm>
            <a:off x="5038438" y="438309"/>
            <a:ext cx="17386347" cy="2641601"/>
          </a:xfrm>
          <a:prstGeom prst="rect">
            <a:avLst/>
          </a:prstGeom>
        </p:spPr>
        <p:txBody>
          <a:bodyPr/>
          <a:lstStyle>
            <a:lvl1pPr defTabSz="495300">
              <a:defRPr sz="9000"/>
            </a:lvl1pPr>
          </a:lstStyle>
          <a:p>
            <a:pPr/>
            <a:r>
              <a:t>RStudio: A Public Benefit Corporation</a:t>
            </a:r>
          </a:p>
        </p:txBody>
      </p:sp>
      <p:pic>
        <p:nvPicPr>
          <p:cNvPr id="262" name="Screen Shot 2020-01-15 at 2.44.07 PM.jpg" descr="Screen Shot 2020-01-15 at 2.44.07 PM.jpg"/>
          <p:cNvPicPr>
            <a:picLocks noChangeAspect="1"/>
          </p:cNvPicPr>
          <p:nvPr/>
        </p:nvPicPr>
        <p:blipFill>
          <a:blip r:embed="rId2">
            <a:extLst/>
          </a:blip>
          <a:stretch>
            <a:fillRect/>
          </a:stretch>
        </p:blipFill>
        <p:spPr>
          <a:xfrm>
            <a:off x="4490243" y="3662246"/>
            <a:ext cx="18482737" cy="79663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01" name="Data explosion"/>
          <p:cNvGrpSpPr/>
          <p:nvPr/>
        </p:nvGrpSpPr>
        <p:grpSpPr>
          <a:xfrm>
            <a:off x="1841041" y="5071696"/>
            <a:ext cx="9625335" cy="1926293"/>
            <a:chOff x="0" y="0"/>
            <a:chExt cx="9625334" cy="1926292"/>
          </a:xfrm>
        </p:grpSpPr>
        <p:sp>
          <p:nvSpPr>
            <p:cNvPr id="900" name="Data explosion"/>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Data explosion</a:t>
              </a:r>
            </a:p>
          </p:txBody>
        </p:sp>
        <p:pic>
          <p:nvPicPr>
            <p:cNvPr id="899" name="Data explosion Data explosion" descr="Data explosion Data explosion"/>
            <p:cNvPicPr>
              <a:picLocks noChangeAspect="0"/>
            </p:cNvPicPr>
            <p:nvPr/>
          </p:nvPicPr>
          <p:blipFill>
            <a:blip r:embed="rId2">
              <a:extLst/>
            </a:blip>
            <a:stretch>
              <a:fillRect/>
            </a:stretch>
          </p:blipFill>
          <p:spPr>
            <a:xfrm>
              <a:off x="-1" y="0"/>
              <a:ext cx="9625336" cy="1926293"/>
            </a:xfrm>
            <a:prstGeom prst="rect">
              <a:avLst/>
            </a:prstGeom>
            <a:effectLst/>
          </p:spPr>
        </p:pic>
      </p:grpSp>
      <p:grpSp>
        <p:nvGrpSpPr>
          <p:cNvPr id="904" name="Unreproducible results"/>
          <p:cNvGrpSpPr/>
          <p:nvPr/>
        </p:nvGrpSpPr>
        <p:grpSpPr>
          <a:xfrm>
            <a:off x="1841041" y="6862129"/>
            <a:ext cx="9625335" cy="1926294"/>
            <a:chOff x="0" y="0"/>
            <a:chExt cx="9625334" cy="1926292"/>
          </a:xfrm>
        </p:grpSpPr>
        <p:sp>
          <p:nvSpPr>
            <p:cNvPr id="903" name="Unreproducible results"/>
            <p:cNvSpPr/>
            <p:nvPr/>
          </p:nvSpPr>
          <p:spPr>
            <a:xfrm>
              <a:off x="107949" y="107950"/>
              <a:ext cx="9409436"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Unreproducible results</a:t>
              </a:r>
            </a:p>
          </p:txBody>
        </p:sp>
        <p:pic>
          <p:nvPicPr>
            <p:cNvPr id="902" name="Unreproducible results Unreproducible results" descr="Unreproducible results Unreproducible results"/>
            <p:cNvPicPr>
              <a:picLocks noChangeAspect="0"/>
            </p:cNvPicPr>
            <p:nvPr/>
          </p:nvPicPr>
          <p:blipFill>
            <a:blip r:embed="rId3">
              <a:extLst/>
            </a:blip>
            <a:stretch>
              <a:fillRect/>
            </a:stretch>
          </p:blipFill>
          <p:spPr>
            <a:xfrm>
              <a:off x="-1" y="0"/>
              <a:ext cx="9625336" cy="1926293"/>
            </a:xfrm>
            <a:prstGeom prst="rect">
              <a:avLst/>
            </a:prstGeom>
            <a:effectLst/>
          </p:spPr>
        </p:pic>
      </p:grpSp>
      <p:grpSp>
        <p:nvGrpSpPr>
          <p:cNvPr id="907" name="Fake data"/>
          <p:cNvGrpSpPr/>
          <p:nvPr/>
        </p:nvGrpSpPr>
        <p:grpSpPr>
          <a:xfrm>
            <a:off x="1796327" y="8551009"/>
            <a:ext cx="9714764" cy="2015722"/>
            <a:chOff x="0" y="0"/>
            <a:chExt cx="9714762" cy="2015721"/>
          </a:xfrm>
        </p:grpSpPr>
        <p:sp>
          <p:nvSpPr>
            <p:cNvPr id="906" name="Fake data"/>
            <p:cNvSpPr/>
            <p:nvPr/>
          </p:nvSpPr>
          <p:spPr>
            <a:xfrm>
              <a:off x="152664" y="152664"/>
              <a:ext cx="9409435"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4"/>
                  </a:solidFill>
                  <a:latin typeface="Bradley Hand ITC TT-Bold"/>
                  <a:ea typeface="Bradley Hand ITC TT-Bold"/>
                  <a:cs typeface="Bradley Hand ITC TT-Bold"/>
                  <a:sym typeface="Bradley Hand ITC TT-Bold"/>
                </a:defRPr>
              </a:lvl1pPr>
            </a:lstStyle>
            <a:p>
              <a:pPr/>
              <a:r>
                <a:t>Fake data</a:t>
              </a:r>
            </a:p>
          </p:txBody>
        </p:sp>
        <p:pic>
          <p:nvPicPr>
            <p:cNvPr id="905" name="Fake data Fake data" descr="Fake data Fake data"/>
            <p:cNvPicPr>
              <a:picLocks noChangeAspect="0"/>
            </p:cNvPicPr>
            <p:nvPr/>
          </p:nvPicPr>
          <p:blipFill>
            <a:blip r:embed="rId4">
              <a:extLst/>
            </a:blip>
            <a:stretch>
              <a:fillRect/>
            </a:stretch>
          </p:blipFill>
          <p:spPr>
            <a:xfrm>
              <a:off x="0" y="0"/>
              <a:ext cx="9714763" cy="2015722"/>
            </a:xfrm>
            <a:prstGeom prst="rect">
              <a:avLst/>
            </a:prstGeom>
            <a:effectLst/>
          </p:spPr>
        </p:pic>
      </p:grpSp>
      <p:grpSp>
        <p:nvGrpSpPr>
          <p:cNvPr id="910" name="Embrace statistics"/>
          <p:cNvGrpSpPr/>
          <p:nvPr/>
        </p:nvGrpSpPr>
        <p:grpSpPr>
          <a:xfrm>
            <a:off x="11975641" y="5097096"/>
            <a:ext cx="10567318" cy="1926293"/>
            <a:chOff x="0" y="0"/>
            <a:chExt cx="10567316" cy="1926292"/>
          </a:xfrm>
        </p:grpSpPr>
        <p:sp>
          <p:nvSpPr>
            <p:cNvPr id="909" name="Embrace statistic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Embrace statistics</a:t>
              </a:r>
            </a:p>
          </p:txBody>
        </p:sp>
        <p:pic>
          <p:nvPicPr>
            <p:cNvPr id="908" name="Embrace statistics Embrace statistics" descr="Embrace statistics Embrace statistics"/>
            <p:cNvPicPr>
              <a:picLocks noChangeAspect="0"/>
            </p:cNvPicPr>
            <p:nvPr/>
          </p:nvPicPr>
          <p:blipFill>
            <a:blip r:embed="rId5">
              <a:extLst/>
            </a:blip>
            <a:stretch>
              <a:fillRect/>
            </a:stretch>
          </p:blipFill>
          <p:spPr>
            <a:xfrm>
              <a:off x="-1" y="0"/>
              <a:ext cx="10567318" cy="1926293"/>
            </a:xfrm>
            <a:prstGeom prst="rect">
              <a:avLst/>
            </a:prstGeom>
            <a:effectLst/>
          </p:spPr>
        </p:pic>
      </p:grpSp>
      <p:grpSp>
        <p:nvGrpSpPr>
          <p:cNvPr id="913" name="Public processes"/>
          <p:cNvGrpSpPr/>
          <p:nvPr/>
        </p:nvGrpSpPr>
        <p:grpSpPr>
          <a:xfrm>
            <a:off x="11975641" y="6887529"/>
            <a:ext cx="10567318" cy="1926294"/>
            <a:chOff x="0" y="0"/>
            <a:chExt cx="10567316" cy="1926292"/>
          </a:xfrm>
        </p:grpSpPr>
        <p:sp>
          <p:nvSpPr>
            <p:cNvPr id="912" name="Public processes"/>
            <p:cNvSpPr/>
            <p:nvPr/>
          </p:nvSpPr>
          <p:spPr>
            <a:xfrm>
              <a:off x="107949" y="107950"/>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Public processes</a:t>
              </a:r>
            </a:p>
          </p:txBody>
        </p:sp>
        <p:pic>
          <p:nvPicPr>
            <p:cNvPr id="911" name="Public processes Public processes" descr="Public processes Public processes"/>
            <p:cNvPicPr>
              <a:picLocks noChangeAspect="0"/>
            </p:cNvPicPr>
            <p:nvPr/>
          </p:nvPicPr>
          <p:blipFill>
            <a:blip r:embed="rId6">
              <a:extLst/>
            </a:blip>
            <a:stretch>
              <a:fillRect/>
            </a:stretch>
          </p:blipFill>
          <p:spPr>
            <a:xfrm>
              <a:off x="-1" y="0"/>
              <a:ext cx="10567318" cy="1926293"/>
            </a:xfrm>
            <a:prstGeom prst="rect">
              <a:avLst/>
            </a:prstGeom>
            <a:effectLst/>
          </p:spPr>
        </p:pic>
      </p:grpSp>
      <p:grpSp>
        <p:nvGrpSpPr>
          <p:cNvPr id="916" name="Authoritative storytellers"/>
          <p:cNvGrpSpPr/>
          <p:nvPr/>
        </p:nvGrpSpPr>
        <p:grpSpPr>
          <a:xfrm>
            <a:off x="11930926" y="8576410"/>
            <a:ext cx="10656747" cy="2015722"/>
            <a:chOff x="0" y="0"/>
            <a:chExt cx="10656745" cy="2015721"/>
          </a:xfrm>
        </p:grpSpPr>
        <p:sp>
          <p:nvSpPr>
            <p:cNvPr id="915" name="Authoritative storytellers"/>
            <p:cNvSpPr/>
            <p:nvPr/>
          </p:nvSpPr>
          <p:spPr>
            <a:xfrm>
              <a:off x="152664" y="152664"/>
              <a:ext cx="10351418" cy="1710393"/>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0" sz="6100">
                  <a:solidFill>
                    <a:schemeClr val="accent3">
                      <a:hueOff val="-274225"/>
                      <a:satOff val="26768"/>
                      <a:lumOff val="11368"/>
                    </a:schemeClr>
                  </a:solidFill>
                  <a:latin typeface="Bradley Hand ITC TT-Bold"/>
                  <a:ea typeface="Bradley Hand ITC TT-Bold"/>
                  <a:cs typeface="Bradley Hand ITC TT-Bold"/>
                  <a:sym typeface="Bradley Hand ITC TT-Bold"/>
                </a:defRPr>
              </a:lvl1pPr>
            </a:lstStyle>
            <a:p>
              <a:pPr/>
              <a:r>
                <a:t>Authoritative storytellers</a:t>
              </a:r>
            </a:p>
          </p:txBody>
        </p:sp>
        <p:pic>
          <p:nvPicPr>
            <p:cNvPr id="914" name="Authoritative storytellers Authoritative storytellers" descr="Authoritative storytellers Authoritative storytellers"/>
            <p:cNvPicPr>
              <a:picLocks noChangeAspect="0"/>
            </p:cNvPicPr>
            <p:nvPr/>
          </p:nvPicPr>
          <p:blipFill>
            <a:blip r:embed="rId7">
              <a:extLst/>
            </a:blip>
            <a:stretch>
              <a:fillRect/>
            </a:stretch>
          </p:blipFill>
          <p:spPr>
            <a:xfrm>
              <a:off x="0" y="0"/>
              <a:ext cx="10656746" cy="2015722"/>
            </a:xfrm>
            <a:prstGeom prst="rect">
              <a:avLst/>
            </a:prstGeom>
            <a:effectLst/>
          </p:spPr>
        </p:pic>
      </p:grpSp>
      <p:sp>
        <p:nvSpPr>
          <p:cNvPr id="917" name="Challenges"/>
          <p:cNvSpPr txBox="1"/>
          <p:nvPr/>
        </p:nvSpPr>
        <p:spPr>
          <a:xfrm>
            <a:off x="3542843" y="2393900"/>
            <a:ext cx="622173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4"/>
                </a:solidFill>
                <a:latin typeface="Bradley Hand ITC TT-Bold"/>
                <a:ea typeface="Bradley Hand ITC TT-Bold"/>
                <a:cs typeface="Bradley Hand ITC TT-Bold"/>
                <a:sym typeface="Bradley Hand ITC TT-Bold"/>
              </a:defRPr>
            </a:lvl1pPr>
          </a:lstStyle>
          <a:p>
            <a:pPr/>
            <a:r>
              <a:t>Challenges</a:t>
            </a:r>
          </a:p>
        </p:txBody>
      </p:sp>
      <p:sp>
        <p:nvSpPr>
          <p:cNvPr id="918" name="Changes"/>
          <p:cNvSpPr txBox="1"/>
          <p:nvPr/>
        </p:nvSpPr>
        <p:spPr>
          <a:xfrm>
            <a:off x="14803119" y="2393900"/>
            <a:ext cx="49123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chemeClr val="accent3"/>
                </a:solidFill>
                <a:latin typeface="Bradley Hand ITC TT-Bold"/>
                <a:ea typeface="Bradley Hand ITC TT-Bold"/>
                <a:cs typeface="Bradley Hand ITC TT-Bold"/>
                <a:sym typeface="Bradley Hand ITC TT-Bold"/>
              </a:defRPr>
            </a:lvl1pPr>
          </a:lstStyle>
          <a:p>
            <a:pPr/>
            <a:r>
              <a:t>Changes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We must focus on teaching DATA science,  not CODING science"/>
          <p:cNvSpPr txBox="1"/>
          <p:nvPr/>
        </p:nvSpPr>
        <p:spPr>
          <a:xfrm>
            <a:off x="1207135" y="4425950"/>
            <a:ext cx="21969731" cy="486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0000">
                <a:solidFill>
                  <a:srgbClr val="FFFFFF"/>
                </a:solidFill>
                <a:latin typeface="Source Sans Pro Regular"/>
                <a:ea typeface="Source Sans Pro Regular"/>
                <a:cs typeface="Source Sans Pro Regular"/>
                <a:sym typeface="Source Sans Pro Regular"/>
              </a:defRPr>
            </a:pPr>
            <a:r>
              <a:t>We must focus on teaching DATA science, </a:t>
            </a:r>
            <a:br/>
            <a:r>
              <a:t>not CODING science</a:t>
            </a:r>
          </a:p>
        </p:txBody>
      </p:sp>
      <p:sp>
        <p:nvSpPr>
          <p:cNvPr id="921" name="https://github.com/rstudio/conf20-future-dse"/>
          <p:cNvSpPr txBox="1"/>
          <p:nvPr/>
        </p:nvSpPr>
        <p:spPr>
          <a:xfrm>
            <a:off x="871230" y="12351658"/>
            <a:ext cx="930310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solidFill>
                  <a:srgbClr val="FFFFFF"/>
                </a:solidFill>
              </a:defRPr>
            </a:lvl1pPr>
          </a:lstStyle>
          <a:p>
            <a:pPr/>
            <a:r>
              <a:t>https://github.com/rstudio/conf20-future-dse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3" name="Image" descr="Image"/>
          <p:cNvPicPr>
            <a:picLocks noChangeAspect="1"/>
          </p:cNvPicPr>
          <p:nvPr/>
        </p:nvPicPr>
        <p:blipFill>
          <a:blip r:embed="rId2">
            <a:extLst/>
          </a:blip>
          <a:stretch>
            <a:fillRect/>
          </a:stretch>
        </p:blipFill>
        <p:spPr>
          <a:xfrm>
            <a:off x="16730" y="-20533"/>
            <a:ext cx="27432001" cy="13716001"/>
          </a:xfrm>
          <a:prstGeom prst="rect">
            <a:avLst/>
          </a:prstGeom>
          <a:ln w="12700">
            <a:miter lim="400000"/>
          </a:ln>
        </p:spPr>
      </p:pic>
      <p:sp>
        <p:nvSpPr>
          <p:cNvPr id="924" name="Too soon to tell, it is...."/>
          <p:cNvSpPr txBox="1"/>
          <p:nvPr/>
        </p:nvSpPr>
        <p:spPr>
          <a:xfrm>
            <a:off x="5827097" y="10534649"/>
            <a:ext cx="1277366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0000">
                <a:solidFill>
                  <a:srgbClr val="FFFFFF"/>
                </a:solidFill>
                <a:latin typeface="Source Sans Pro Bold"/>
                <a:ea typeface="Source Sans Pro Bold"/>
                <a:cs typeface="Source Sans Pro Bold"/>
                <a:sym typeface="Source Sans Pro Bold"/>
              </a:defRPr>
            </a:lvl1pPr>
          </a:lstStyle>
          <a:p>
            <a:pPr/>
            <a:r>
              <a:t>Too soon to tell, it 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9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4"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6" name="conf-fw-cta.jpg" descr="conf-fw-cta.jpg"/>
          <p:cNvPicPr>
            <a:picLocks noChangeAspect="1"/>
          </p:cNvPicPr>
          <p:nvPr/>
        </p:nvPicPr>
        <p:blipFill>
          <a:blip r:embed="rId2">
            <a:extLst/>
          </a:blip>
          <a:srcRect l="0" t="12500" r="0" b="12500"/>
          <a:stretch>
            <a:fillRect/>
          </a:stretch>
        </p:blipFill>
        <p:spPr>
          <a:xfrm>
            <a:off x="0" y="0"/>
            <a:ext cx="24384000" cy="13716000"/>
          </a:xfrm>
          <a:prstGeom prst="rect">
            <a:avLst/>
          </a:prstGeom>
          <a:ln w="12700">
            <a:miter lim="400000"/>
          </a:ln>
        </p:spPr>
      </p:pic>
      <p:sp>
        <p:nvSpPr>
          <p:cNvPr id="927" name="Each of you can help us overcome the new challenges in data science education"/>
          <p:cNvSpPr/>
          <p:nvPr/>
        </p:nvSpPr>
        <p:spPr>
          <a:xfrm>
            <a:off x="2336799" y="4454089"/>
            <a:ext cx="19710401" cy="79284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12800">
                <a:solidFill>
                  <a:srgbClr val="FFFFFF"/>
                </a:solidFill>
                <a:latin typeface="Helvetica Neue Medium"/>
                <a:ea typeface="Helvetica Neue Medium"/>
                <a:cs typeface="Helvetica Neue Medium"/>
                <a:sym typeface="Helvetica Neue Medium"/>
              </a:defRPr>
            </a:lvl1pPr>
          </a:lstStyle>
          <a:p>
            <a:pPr/>
            <a:r>
              <a:t>Each of you can help us overcome the new challenges in data science education</a:t>
            </a:r>
          </a:p>
        </p:txBody>
      </p:sp>
      <p:pic>
        <p:nvPicPr>
          <p:cNvPr id="928" name="RStudio-Logo-White.png" descr="RStudio-Logo-White.png"/>
          <p:cNvPicPr>
            <a:picLocks noChangeAspect="1"/>
          </p:cNvPicPr>
          <p:nvPr/>
        </p:nvPicPr>
        <p:blipFill>
          <a:blip r:embed="rId3">
            <a:extLst/>
          </a:blip>
          <a:stretch>
            <a:fillRect/>
          </a:stretch>
        </p:blipFill>
        <p:spPr>
          <a:xfrm>
            <a:off x="18546219" y="1941055"/>
            <a:ext cx="4536031" cy="15915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0" name="conf-fw-cta.jpg" descr="conf-fw-cta.jpg"/>
          <p:cNvPicPr>
            <a:picLocks noChangeAspect="1"/>
          </p:cNvPicPr>
          <p:nvPr/>
        </p:nvPicPr>
        <p:blipFill>
          <a:blip r:embed="rId2">
            <a:extLst/>
          </a:blip>
          <a:srcRect l="0" t="12500" r="0" b="12500"/>
          <a:stretch>
            <a:fillRect/>
          </a:stretch>
        </p:blipFill>
        <p:spPr>
          <a:xfrm>
            <a:off x="0" y="0"/>
            <a:ext cx="24384000" cy="13716000"/>
          </a:xfrm>
          <a:prstGeom prst="rect">
            <a:avLst/>
          </a:prstGeom>
          <a:ln w="12700">
            <a:miter lim="400000"/>
          </a:ln>
        </p:spPr>
      </p:pic>
      <p:pic>
        <p:nvPicPr>
          <p:cNvPr id="931" name="RStudio-Logo-White.png" descr="RStudio-Logo-White.png"/>
          <p:cNvPicPr>
            <a:picLocks noChangeAspect="1"/>
          </p:cNvPicPr>
          <p:nvPr/>
        </p:nvPicPr>
        <p:blipFill>
          <a:blip r:embed="rId3">
            <a:extLst/>
          </a:blip>
          <a:stretch>
            <a:fillRect/>
          </a:stretch>
        </p:blipFill>
        <p:spPr>
          <a:xfrm>
            <a:off x="18546219" y="1941055"/>
            <a:ext cx="4536031" cy="1591590"/>
          </a:xfrm>
          <a:prstGeom prst="rect">
            <a:avLst/>
          </a:prstGeom>
          <a:ln w="12700">
            <a:miter lim="400000"/>
          </a:ln>
        </p:spPr>
      </p:pic>
      <p:sp>
        <p:nvSpPr>
          <p:cNvPr id="932" name="Help everyone, regardless of means, participate in a global economy that rewards data literacy"/>
          <p:cNvSpPr/>
          <p:nvPr/>
        </p:nvSpPr>
        <p:spPr>
          <a:xfrm>
            <a:off x="2336799" y="4454089"/>
            <a:ext cx="19710401" cy="79284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12800">
                <a:solidFill>
                  <a:srgbClr val="FFFFFF"/>
                </a:solidFill>
                <a:latin typeface="Helvetica Neue Medium"/>
                <a:ea typeface="Helvetica Neue Medium"/>
                <a:cs typeface="Helvetica Neue Medium"/>
                <a:sym typeface="Helvetica Neue Medium"/>
              </a:defRPr>
            </a:lvl1pPr>
          </a:lstStyle>
          <a:p>
            <a:pPr/>
            <a:r>
              <a:t>Help everyone, regardless of means, participate in a global economy that rewards data literacy </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4" name="conf-fw-cta.jpg" descr="conf-fw-cta.jpg"/>
          <p:cNvPicPr>
            <a:picLocks noChangeAspect="1"/>
          </p:cNvPicPr>
          <p:nvPr/>
        </p:nvPicPr>
        <p:blipFill>
          <a:blip r:embed="rId2">
            <a:extLst/>
          </a:blip>
          <a:srcRect l="0" t="12500" r="0" b="12500"/>
          <a:stretch>
            <a:fillRect/>
          </a:stretch>
        </p:blipFill>
        <p:spPr>
          <a:xfrm>
            <a:off x="0" y="0"/>
            <a:ext cx="24384000" cy="13716000"/>
          </a:xfrm>
          <a:prstGeom prst="rect">
            <a:avLst/>
          </a:prstGeom>
          <a:ln w="12700">
            <a:miter lim="400000"/>
          </a:ln>
        </p:spPr>
      </p:pic>
      <p:pic>
        <p:nvPicPr>
          <p:cNvPr id="935" name="RStudio-Logo-White.png" descr="RStudio-Logo-White.png"/>
          <p:cNvPicPr>
            <a:picLocks noChangeAspect="1"/>
          </p:cNvPicPr>
          <p:nvPr/>
        </p:nvPicPr>
        <p:blipFill>
          <a:blip r:embed="rId3">
            <a:extLst/>
          </a:blip>
          <a:stretch>
            <a:fillRect/>
          </a:stretch>
        </p:blipFill>
        <p:spPr>
          <a:xfrm>
            <a:off x="18546219" y="1941055"/>
            <a:ext cx="4536031" cy="1591590"/>
          </a:xfrm>
          <a:prstGeom prst="rect">
            <a:avLst/>
          </a:prstGeom>
          <a:ln w="12700">
            <a:miter lim="400000"/>
          </a:ln>
        </p:spPr>
      </p:pic>
      <p:sp>
        <p:nvSpPr>
          <p:cNvPr id="936" name="Text"/>
          <p:cNvSpPr/>
          <p:nvPr/>
        </p:nvSpPr>
        <p:spPr>
          <a:xfrm>
            <a:off x="3003005" y="5651499"/>
            <a:ext cx="19710401" cy="2413001"/>
          </a:xfrm>
          <a:prstGeom prst="rect">
            <a:avLst/>
          </a:prstGeom>
          <a:ln w="12700">
            <a:miter lim="400000"/>
          </a:ln>
        </p:spPr>
        <p:txBody>
          <a:bodyPr lIns="0" tIns="0" rIns="0" bIns="0" anchor="ctr">
            <a:spAutoFit/>
          </a:bodyPr>
          <a:lstStyle/>
          <a:p>
            <a:pPr>
              <a:defRPr b="0" sz="7200">
                <a:latin typeface="Helvetica Neue Medium"/>
                <a:ea typeface="Helvetica Neue Medium"/>
                <a:cs typeface="Helvetica Neue Medium"/>
                <a:sym typeface="Helvetica Neue Medium"/>
              </a:defRPr>
            </a:pPr>
          </a:p>
        </p:txBody>
      </p:sp>
      <p:sp>
        <p:nvSpPr>
          <p:cNvPr id="937" name="Materials at:…"/>
          <p:cNvSpPr/>
          <p:nvPr/>
        </p:nvSpPr>
        <p:spPr>
          <a:xfrm>
            <a:off x="-7296597" y="7681481"/>
            <a:ext cx="38977194" cy="24092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0" sz="7900">
                <a:solidFill>
                  <a:srgbClr val="FFFFFF"/>
                </a:solidFill>
                <a:latin typeface="Helvetica Neue Medium"/>
                <a:ea typeface="Helvetica Neue Medium"/>
                <a:cs typeface="Helvetica Neue Medium"/>
                <a:sym typeface="Helvetica Neue Medium"/>
              </a:defRPr>
            </a:pPr>
            <a:r>
              <a:t>Materials at:</a:t>
            </a:r>
          </a:p>
          <a:p>
            <a:pPr>
              <a:defRPr b="0" sz="7900">
                <a:solidFill>
                  <a:srgbClr val="FFFFFF"/>
                </a:solidFill>
                <a:latin typeface="Helvetica Neue Medium"/>
                <a:ea typeface="Helvetica Neue Medium"/>
                <a:cs typeface="Helvetica Neue Medium"/>
                <a:sym typeface="Helvetica Neue Medium"/>
              </a:defRPr>
            </a:pPr>
            <a:r>
              <a:t> </a:t>
            </a:r>
            <a:r>
              <a:rPr u="sng">
                <a:hlinkClick r:id="rId4" invalidUrl="" action="" tgtFrame="" tooltip="" history="1" highlightClick="0" endSnd="0"/>
              </a:rPr>
              <a:t>https://github.com/rstudio/conf20-future-dse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conf-fw-cta.jpg" descr="conf-fw-cta.jpg"/>
          <p:cNvPicPr>
            <a:picLocks noChangeAspect="1"/>
          </p:cNvPicPr>
          <p:nvPr/>
        </p:nvPicPr>
        <p:blipFill>
          <a:blip r:embed="rId2">
            <a:extLst/>
          </a:blip>
          <a:srcRect l="0" t="12500" r="0" b="12500"/>
          <a:stretch>
            <a:fillRect/>
          </a:stretch>
        </p:blipFill>
        <p:spPr>
          <a:xfrm>
            <a:off x="0" y="0"/>
            <a:ext cx="24384000" cy="13716000"/>
          </a:xfrm>
          <a:prstGeom prst="rect">
            <a:avLst/>
          </a:prstGeom>
          <a:ln w="12700">
            <a:miter lim="400000"/>
          </a:ln>
        </p:spPr>
      </p:pic>
      <p:sp>
        <p:nvSpPr>
          <p:cNvPr id="265" name="RStudio Education's mission:"/>
          <p:cNvSpPr/>
          <p:nvPr/>
        </p:nvSpPr>
        <p:spPr>
          <a:xfrm>
            <a:off x="1574800" y="1632511"/>
            <a:ext cx="12204700" cy="22086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7200">
                <a:solidFill>
                  <a:srgbClr val="FFFFFF"/>
                </a:solidFill>
                <a:latin typeface="Helvetica Neue Medium"/>
                <a:ea typeface="Helvetica Neue Medium"/>
                <a:cs typeface="Helvetica Neue Medium"/>
                <a:sym typeface="Helvetica Neue Medium"/>
              </a:defRPr>
            </a:lvl1pPr>
          </a:lstStyle>
          <a:p>
            <a:pPr/>
            <a:r>
              <a:t>RStudio Education's mission:</a:t>
            </a:r>
          </a:p>
        </p:txBody>
      </p:sp>
      <p:sp>
        <p:nvSpPr>
          <p:cNvPr id="266" name="Train the next million R users"/>
          <p:cNvSpPr/>
          <p:nvPr/>
        </p:nvSpPr>
        <p:spPr>
          <a:xfrm>
            <a:off x="2336799" y="7107017"/>
            <a:ext cx="19710401" cy="39406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0" sz="12800">
                <a:solidFill>
                  <a:srgbClr val="FFFFFF"/>
                </a:solidFill>
                <a:latin typeface="Helvetica Neue Medium"/>
                <a:ea typeface="Helvetica Neue Medium"/>
                <a:cs typeface="Helvetica Neue Medium"/>
                <a:sym typeface="Helvetica Neue Medium"/>
              </a:defRPr>
            </a:pPr>
            <a:r>
              <a:t>Train the next million</a:t>
            </a:r>
            <a:br/>
            <a:r>
              <a:t>R users</a:t>
            </a:r>
          </a:p>
        </p:txBody>
      </p:sp>
      <p:sp>
        <p:nvSpPr>
          <p:cNvPr id="267" name="#NextMillionRUsers"/>
          <p:cNvSpPr/>
          <p:nvPr/>
        </p:nvSpPr>
        <p:spPr>
          <a:xfrm>
            <a:off x="6089650" y="11770302"/>
            <a:ext cx="12204700" cy="10910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0" sz="7200">
                <a:solidFill>
                  <a:srgbClr val="FFFFFF"/>
                </a:solidFill>
                <a:latin typeface="Helvetica Neue Medium"/>
                <a:ea typeface="Helvetica Neue Medium"/>
                <a:cs typeface="Helvetica Neue Medium"/>
                <a:sym typeface="Helvetica Neue Medium"/>
              </a:defRPr>
            </a:lvl1pPr>
          </a:lstStyle>
          <a:p>
            <a:pPr/>
            <a:r>
              <a:t>#NextMillionRUsers</a:t>
            </a:r>
          </a:p>
        </p:txBody>
      </p:sp>
      <p:pic>
        <p:nvPicPr>
          <p:cNvPr id="268" name="RStudio-Logo-White.png" descr="RStudio-Logo-White.png"/>
          <p:cNvPicPr>
            <a:picLocks noChangeAspect="1"/>
          </p:cNvPicPr>
          <p:nvPr/>
        </p:nvPicPr>
        <p:blipFill>
          <a:blip r:embed="rId3">
            <a:extLst/>
          </a:blip>
          <a:stretch>
            <a:fillRect/>
          </a:stretch>
        </p:blipFill>
        <p:spPr>
          <a:xfrm>
            <a:off x="18546219" y="1941055"/>
            <a:ext cx="4536031" cy="15915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2"/>
      <p:bldP build="whole" bldLvl="1" animBg="1" rev="0" advAuto="0" spid="266"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Screen Shot 2020-01-15 at 2.47.18 PM.jpg" descr="Screen Shot 2020-01-15 at 2.47.18 PM.jpg"/>
          <p:cNvPicPr>
            <a:picLocks noChangeAspect="1"/>
          </p:cNvPicPr>
          <p:nvPr/>
        </p:nvPicPr>
        <p:blipFill>
          <a:blip r:embed="rId2">
            <a:extLst/>
          </a:blip>
          <a:stretch>
            <a:fillRect/>
          </a:stretch>
        </p:blipFill>
        <p:spPr>
          <a:xfrm>
            <a:off x="203494" y="2057366"/>
            <a:ext cx="8686212" cy="9601268"/>
          </a:xfrm>
          <a:prstGeom prst="rect">
            <a:avLst/>
          </a:prstGeom>
          <a:ln w="12700">
            <a:miter lim="400000"/>
          </a:ln>
        </p:spPr>
      </p:pic>
      <p:pic>
        <p:nvPicPr>
          <p:cNvPr id="271" name="Screen Shot 2020-01-15 at 2.48.00 PM.jpg" descr="Screen Shot 2020-01-15 at 2.48.00 PM.jpg"/>
          <p:cNvPicPr>
            <a:picLocks noChangeAspect="1"/>
          </p:cNvPicPr>
          <p:nvPr/>
        </p:nvPicPr>
        <p:blipFill>
          <a:blip r:embed="rId3">
            <a:extLst/>
          </a:blip>
          <a:stretch>
            <a:fillRect/>
          </a:stretch>
        </p:blipFill>
        <p:spPr>
          <a:xfrm>
            <a:off x="7454900" y="1602515"/>
            <a:ext cx="8191500" cy="9817101"/>
          </a:xfrm>
          <a:prstGeom prst="rect">
            <a:avLst/>
          </a:prstGeom>
          <a:ln w="12700">
            <a:miter lim="400000"/>
          </a:ln>
        </p:spPr>
      </p:pic>
      <p:pic>
        <p:nvPicPr>
          <p:cNvPr id="272" name="Screen Shot 2020-01-15 at 2.48.24 PM.jpg" descr="Screen Shot 2020-01-15 at 2.48.24 PM.jpg"/>
          <p:cNvPicPr>
            <a:picLocks noChangeAspect="1"/>
          </p:cNvPicPr>
          <p:nvPr/>
        </p:nvPicPr>
        <p:blipFill>
          <a:blip r:embed="rId4">
            <a:extLst/>
          </a:blip>
          <a:stretch>
            <a:fillRect/>
          </a:stretch>
        </p:blipFill>
        <p:spPr>
          <a:xfrm>
            <a:off x="15274329" y="3889176"/>
            <a:ext cx="9283701" cy="9652001"/>
          </a:xfrm>
          <a:prstGeom prst="rect">
            <a:avLst/>
          </a:prstGeom>
          <a:ln w="12700">
            <a:miter lim="400000"/>
          </a:ln>
        </p:spPr>
      </p:pic>
      <p:pic>
        <p:nvPicPr>
          <p:cNvPr id="273" name="Screen Shot 2020-01-15 at 2.48.30 PM.jpg" descr="Screen Shot 2020-01-15 at 2.48.30 PM.jpg"/>
          <p:cNvPicPr>
            <a:picLocks noChangeAspect="1"/>
          </p:cNvPicPr>
          <p:nvPr/>
        </p:nvPicPr>
        <p:blipFill>
          <a:blip r:embed="rId5">
            <a:extLst/>
          </a:blip>
          <a:stretch>
            <a:fillRect/>
          </a:stretch>
        </p:blipFill>
        <p:spPr>
          <a:xfrm>
            <a:off x="6026150" y="8192194"/>
            <a:ext cx="10502900" cy="5105401"/>
          </a:xfrm>
          <a:prstGeom prst="rect">
            <a:avLst/>
          </a:prstGeom>
          <a:ln w="12700">
            <a:miter lim="400000"/>
          </a:ln>
        </p:spPr>
      </p:pic>
      <p:sp>
        <p:nvSpPr>
          <p:cNvPr id="274" name="Nearly 100 certified instructors"/>
          <p:cNvSpPr txBox="1"/>
          <p:nvPr>
            <p:ph type="title"/>
          </p:nvPr>
        </p:nvSpPr>
        <p:spPr>
          <a:xfrm>
            <a:off x="4699000" y="-1485900"/>
            <a:ext cx="24476472" cy="4662488"/>
          </a:xfrm>
          <a:prstGeom prst="rect">
            <a:avLst/>
          </a:prstGeom>
        </p:spPr>
        <p:txBody>
          <a:bodyPr/>
          <a:lstStyle>
            <a:lvl1pPr>
              <a:defRPr sz="10000"/>
            </a:lvl1pPr>
          </a:lstStyle>
          <a:p>
            <a:pPr/>
            <a:r>
              <a:t>Nearly 100 certified instructors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0"/>
                                        </p:tgtEl>
                                        <p:attrNameLst>
                                          <p:attrName>style.visibility</p:attrName>
                                        </p:attrNameLst>
                                      </p:cBhvr>
                                      <p:to>
                                        <p:strVal val="visible"/>
                                      </p:to>
                                    </p:set>
                                    <p:animEffect filter="dissolve" transition="in">
                                      <p:cBhvr>
                                        <p:cTn id="7" dur="10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71"/>
                                        </p:tgtEl>
                                        <p:attrNameLst>
                                          <p:attrName>style.visibility</p:attrName>
                                        </p:attrNameLst>
                                      </p:cBhvr>
                                      <p:to>
                                        <p:strVal val="visible"/>
                                      </p:to>
                                    </p:set>
                                    <p:animEffect filter="dissolve" transition="in">
                                      <p:cBhvr>
                                        <p:cTn id="12" dur="10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72"/>
                                        </p:tgtEl>
                                        <p:attrNameLst>
                                          <p:attrName>style.visibility</p:attrName>
                                        </p:attrNameLst>
                                      </p:cBhvr>
                                      <p:to>
                                        <p:strVal val="visible"/>
                                      </p:to>
                                    </p:set>
                                    <p:animEffect filter="dissolve" transition="in">
                                      <p:cBhvr>
                                        <p:cTn id="17" dur="10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73"/>
                                        </p:tgtEl>
                                        <p:attrNameLst>
                                          <p:attrName>style.visibility</p:attrName>
                                        </p:attrNameLst>
                                      </p:cBhvr>
                                      <p:to>
                                        <p:strVal val="visible"/>
                                      </p:to>
                                    </p:set>
                                    <p:animEffect filter="dissolve" transition="in">
                                      <p:cBhvr>
                                        <p:cTn id="22"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4"/>
      <p:bldP build="whole" bldLvl="1" animBg="1" rev="0" advAuto="0" spid="271" grpId="2"/>
      <p:bldP build="whole" bldLvl="1" animBg="1" rev="0" advAuto="0" spid="272" grpId="3"/>
      <p:bldP build="whole" bldLvl="1" animBg="1" rev="0" advAuto="0" spid="270"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ource Sans Pro Light"/>
        <a:ea typeface="Source Sans Pro Light"/>
        <a:cs typeface="Source Sans Pro Light"/>
      </a:majorFont>
      <a:minorFont>
        <a:latin typeface="Source Sans Pro Light"/>
        <a:ea typeface="Source Sans Pro Light"/>
        <a:cs typeface="Source Sans Pr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ource Sans Pro Light"/>
        <a:ea typeface="Source Sans Pro Light"/>
        <a:cs typeface="Source Sans Pro Light"/>
      </a:majorFont>
      <a:minorFont>
        <a:latin typeface="Source Sans Pro Light"/>
        <a:ea typeface="Source Sans Pro Light"/>
        <a:cs typeface="Source Sans Pr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